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6" r:id="rId7"/>
    <p:sldId id="264" r:id="rId8"/>
    <p:sldId id="276" r:id="rId9"/>
    <p:sldId id="272" r:id="rId10"/>
    <p:sldId id="268" r:id="rId11"/>
    <p:sldId id="273" r:id="rId12"/>
    <p:sldId id="269" r:id="rId13"/>
    <p:sldId id="270" r:id="rId14"/>
    <p:sldId id="275" r:id="rId15"/>
    <p:sldId id="277" r:id="rId16"/>
    <p:sldId id="274"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112" d="100"/>
          <a:sy n="112"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27FC8B-6CA6-4C76-A0EA-CDF58604DF1F}"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189825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7FC8B-6CA6-4C76-A0EA-CDF58604DF1F}"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379944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7FC8B-6CA6-4C76-A0EA-CDF58604DF1F}"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399080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7FC8B-6CA6-4C76-A0EA-CDF58604DF1F}"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EBFFAA5E-24A6-42C5-82F9-7D0BD612B529}"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5548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7FC8B-6CA6-4C76-A0EA-CDF58604DF1F}"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2530516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927FC8B-6CA6-4C76-A0EA-CDF58604DF1F}"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399820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927FC8B-6CA6-4C76-A0EA-CDF58604DF1F}"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242832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27FC8B-6CA6-4C76-A0EA-CDF58604DF1F}"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1797310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927FC8B-6CA6-4C76-A0EA-CDF58604DF1F}" type="datetimeFigureOut">
              <a:rPr lang="en-GB" smtClean="0"/>
              <a:t>10/09/2024</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BFFAA5E-24A6-42C5-82F9-7D0BD612B529}" type="slidenum">
              <a:rPr lang="en-GB" smtClean="0"/>
              <a:t>‹#›</a:t>
            </a:fld>
            <a:endParaRPr lang="en-GB"/>
          </a:p>
        </p:txBody>
      </p:sp>
    </p:spTree>
    <p:extLst>
      <p:ext uri="{BB962C8B-B14F-4D97-AF65-F5344CB8AC3E}">
        <p14:creationId xmlns:p14="http://schemas.microsoft.com/office/powerpoint/2010/main" val="290079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27FC8B-6CA6-4C76-A0EA-CDF58604DF1F}"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373522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7FC8B-6CA6-4C76-A0EA-CDF58604DF1F}"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278823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27FC8B-6CA6-4C76-A0EA-CDF58604DF1F}"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315741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27FC8B-6CA6-4C76-A0EA-CDF58604DF1F}" type="datetimeFigureOut">
              <a:rPr lang="en-GB" smtClean="0"/>
              <a:t>10/09/2024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339127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27FC8B-6CA6-4C76-A0EA-CDF58604DF1F}"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117177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927FC8B-6CA6-4C76-A0EA-CDF58604DF1F}" type="datetimeFigureOut">
              <a:rPr lang="en-GB" smtClean="0"/>
              <a:t>10/09/2024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302187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7FC8B-6CA6-4C76-A0EA-CDF58604DF1F}"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95548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7FC8B-6CA6-4C76-A0EA-CDF58604DF1F}"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FFAA5E-24A6-42C5-82F9-7D0BD612B529}" type="slidenum">
              <a:rPr lang="en-GB" smtClean="0"/>
              <a:t>‹#›</a:t>
            </a:fld>
            <a:endParaRPr lang="en-GB"/>
          </a:p>
        </p:txBody>
      </p:sp>
    </p:spTree>
    <p:extLst>
      <p:ext uri="{BB962C8B-B14F-4D97-AF65-F5344CB8AC3E}">
        <p14:creationId xmlns:p14="http://schemas.microsoft.com/office/powerpoint/2010/main" val="270875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927FC8B-6CA6-4C76-A0EA-CDF58604DF1F}" type="datetimeFigureOut">
              <a:rPr lang="en-GB" smtClean="0"/>
              <a:t>10/09/2024</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BFFAA5E-24A6-42C5-82F9-7D0BD612B529}" type="slidenum">
              <a:rPr lang="en-GB" smtClean="0"/>
              <a:t>‹#›</a:t>
            </a:fld>
            <a:endParaRPr lang="en-GB"/>
          </a:p>
        </p:txBody>
      </p:sp>
    </p:spTree>
    <p:extLst>
      <p:ext uri="{BB962C8B-B14F-4D97-AF65-F5344CB8AC3E}">
        <p14:creationId xmlns:p14="http://schemas.microsoft.com/office/powerpoint/2010/main" val="10491697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facebook.com/tradercarbuyer" TargetMode="Externa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facebook.com/tradercarbuyer" TargetMode="External"/><Relationship Id="rId5" Type="http://schemas.openxmlformats.org/officeDocument/2006/relationships/image" Target="../media/image11.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www.facebook.com/tradercarbuye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tradercarbuyer" TargetMode="External"/><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www.facebook.com/tradercarbuyer"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7.png"/><Relationship Id="rId4" Type="http://schemas.openxmlformats.org/officeDocument/2006/relationships/hyperlink" Target="https://www.facebook.com/tradercarbuy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tradercarbuyer" TargetMode="External"/><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7.png"/><Relationship Id="rId2" Type="http://schemas.openxmlformats.org/officeDocument/2006/relationships/hyperlink" Target="mailto:sales@clpromotions.net" TargetMode="External"/><Relationship Id="rId1" Type="http://schemas.openxmlformats.org/officeDocument/2006/relationships/slideLayout" Target="../slideLayouts/slideLayout3.xml"/><Relationship Id="rId6" Type="http://schemas.openxmlformats.org/officeDocument/2006/relationships/hyperlink" Target="https://www.facebook.com/tradercarbuyer" TargetMode="External"/><Relationship Id="rId5" Type="http://schemas.openxmlformats.org/officeDocument/2006/relationships/image" Target="../media/image34.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facebook.com/tradercarbuyer" TargetMode="Externa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www.facebook.com/tradercarbuyer"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www.facebook.com/tradercarbuyer"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facebook.com/tradercarbuyer"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facebook.com/tradercarbuyer" TargetMode="External"/><Relationship Id="rId5" Type="http://schemas.openxmlformats.org/officeDocument/2006/relationships/image" Target="../media/image17.jpeg"/><Relationship Id="rId4" Type="http://schemas.openxmlformats.org/officeDocument/2006/relationships/hyperlink" Target="https://www.tradercarbuyer.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facebook.com/tradercarbuy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tradercarbuyer" TargetMode="External"/><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tradercarbuyer"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79508"/>
            <a:ext cx="12277725" cy="2273417"/>
          </a:xfrm>
        </p:spPr>
        <p:txBody>
          <a:bodyPr>
            <a:normAutofit fontScale="90000"/>
          </a:bodyPr>
          <a:lstStyle/>
          <a:p>
            <a:pPr algn="l"/>
            <a:br>
              <a:rPr lang="en-GB" dirty="0">
                <a:latin typeface="Copperplate Gothic Bold" panose="020E0705020206020404" pitchFamily="34" charset="0"/>
              </a:rPr>
            </a:br>
            <a:br>
              <a:rPr lang="en-GB" sz="4000" dirty="0">
                <a:latin typeface="Copperplate Gothic Bold" panose="020E0705020206020404" pitchFamily="34" charset="0"/>
              </a:rPr>
            </a:br>
            <a:br>
              <a:rPr lang="en-GB" sz="4000" dirty="0">
                <a:latin typeface="Copperplate Gothic Bold" panose="020E0705020206020404" pitchFamily="34" charset="0"/>
              </a:rPr>
            </a:br>
            <a:r>
              <a:rPr lang="en-GB" sz="3100" dirty="0">
                <a:latin typeface="Copperplate Gothic Bold" panose="020E0705020206020404" pitchFamily="34" charset="0"/>
              </a:rPr>
              <a:t>Welcome to:</a:t>
            </a:r>
            <a:br>
              <a:rPr lang="en-GB" sz="3100" dirty="0">
                <a:latin typeface="Copperplate Gothic Bold" panose="020E0705020206020404" pitchFamily="34" charset="0"/>
              </a:rPr>
            </a:br>
            <a:r>
              <a:rPr lang="en-GB" sz="3100" dirty="0">
                <a:latin typeface="Copperplate Gothic Bold" panose="020E0705020206020404" pitchFamily="34" charset="0"/>
              </a:rPr>
              <a:t> </a:t>
            </a:r>
            <a:br>
              <a:rPr lang="en-GB" sz="4000" dirty="0">
                <a:latin typeface="Copperplate Gothic Bold" panose="020E0705020206020404" pitchFamily="34" charset="0"/>
              </a:rPr>
            </a:br>
            <a:r>
              <a:rPr lang="en-GB" sz="4900" dirty="0">
                <a:latin typeface="Copperplate Gothic Bold" panose="020E0705020206020404" pitchFamily="34" charset="0"/>
              </a:rPr>
              <a:t>Trader Car Buyer </a:t>
            </a:r>
            <a:r>
              <a:rPr lang="en-GB" sz="4800" dirty="0">
                <a:latin typeface="Copperplate Gothic Bold" panose="020E0705020206020404" pitchFamily="34" charset="0"/>
              </a:rPr>
              <a:t>www.tradercarbuyer.co.uk</a:t>
            </a:r>
            <a:r>
              <a:rPr lang="en-GB" sz="4900" dirty="0">
                <a:latin typeface="Copperplate Gothic Bold" panose="020E0705020206020404" pitchFamily="34" charset="0"/>
              </a:rPr>
              <a:t>                         </a:t>
            </a:r>
            <a:br>
              <a:rPr lang="en-GB" sz="4900" dirty="0">
                <a:latin typeface="Copperplate Gothic Bold" panose="020E0705020206020404" pitchFamily="34" charset="0"/>
              </a:rPr>
            </a:br>
            <a:r>
              <a:rPr lang="en-GB" sz="4900" dirty="0">
                <a:latin typeface="Copperplate Gothic Bold" panose="020E0705020206020404" pitchFamily="34" charset="0"/>
              </a:rPr>
              <a:t> </a:t>
            </a:r>
            <a:br>
              <a:rPr lang="en-GB" sz="2000" dirty="0">
                <a:latin typeface="Copperplate Gothic Bold" panose="020E0705020206020404" pitchFamily="34" charset="0"/>
              </a:rPr>
            </a:br>
            <a:r>
              <a:rPr lang="en-GB" sz="4000" dirty="0">
                <a:latin typeface="Copperplate Gothic Bold" panose="020E0705020206020404" pitchFamily="34" charset="0"/>
              </a:rPr>
              <a:t>  </a:t>
            </a:r>
            <a:r>
              <a:rPr lang="en-GB" sz="2700" dirty="0">
                <a:latin typeface="Copperplate Gothic Bold" panose="020E0705020206020404" pitchFamily="34" charset="0"/>
              </a:rPr>
              <a:t>Freedom at your fingertips… From just £499</a:t>
            </a:r>
            <a:br>
              <a:rPr lang="en-GB" sz="2700" dirty="0"/>
            </a:br>
            <a:endParaRPr lang="en-GB" sz="2700" dirty="0"/>
          </a:p>
        </p:txBody>
      </p:sp>
      <p:sp>
        <p:nvSpPr>
          <p:cNvPr id="3" name="Subtitle 2"/>
          <p:cNvSpPr>
            <a:spLocks noGrp="1"/>
          </p:cNvSpPr>
          <p:nvPr>
            <p:ph type="subTitle" idx="1"/>
          </p:nvPr>
        </p:nvSpPr>
        <p:spPr>
          <a:xfrm>
            <a:off x="-485501" y="3245401"/>
            <a:ext cx="4571999" cy="417203"/>
          </a:xfrm>
        </p:spPr>
        <p:txBody>
          <a:bodyPr>
            <a:normAutofit/>
          </a:bodyPr>
          <a:lstStyle/>
          <a:p>
            <a:r>
              <a:rPr lang="en-GB" dirty="0">
                <a:latin typeface="Copperplate Gothic Bold" panose="020E0705020206020404" pitchFamily="34" charset="0"/>
              </a:rPr>
              <a:t>Owned and promoted by: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3314" y="3117788"/>
            <a:ext cx="2445546" cy="5516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96" y="4760753"/>
            <a:ext cx="2237063" cy="167779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6264" y="4760753"/>
            <a:ext cx="2400469" cy="1679087"/>
          </a:xfrm>
          <a:prstGeom prst="rect">
            <a:avLst/>
          </a:prstGeom>
        </p:spPr>
      </p:pic>
      <p:pic>
        <p:nvPicPr>
          <p:cNvPr id="9" name="Picture 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1444" y="5502130"/>
            <a:ext cx="1911222" cy="71697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1459" y="1471190"/>
            <a:ext cx="3864602" cy="219141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8685" y="3731215"/>
            <a:ext cx="1770915" cy="1770915"/>
          </a:xfrm>
          <a:prstGeom prst="rect">
            <a:avLst/>
          </a:prstGeom>
        </p:spPr>
      </p:pic>
    </p:spTree>
    <p:extLst>
      <p:ext uri="{BB962C8B-B14F-4D97-AF65-F5344CB8AC3E}">
        <p14:creationId xmlns:p14="http://schemas.microsoft.com/office/powerpoint/2010/main" val="113607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753228"/>
            <a:ext cx="10104712" cy="1080938"/>
          </a:xfrm>
        </p:spPr>
        <p:txBody>
          <a:bodyPr/>
          <a:lstStyle/>
          <a:p>
            <a:r>
              <a:rPr lang="en-GB" dirty="0"/>
              <a:t>We even include our Smart Repair video’s</a:t>
            </a:r>
          </a:p>
        </p:txBody>
      </p:sp>
      <p:sp>
        <p:nvSpPr>
          <p:cNvPr id="3" name="Content Placeholder 2"/>
          <p:cNvSpPr>
            <a:spLocks noGrp="1"/>
          </p:cNvSpPr>
          <p:nvPr>
            <p:ph idx="1"/>
          </p:nvPr>
        </p:nvSpPr>
        <p:spPr/>
        <p:txBody>
          <a:bodyPr>
            <a:normAutofit/>
          </a:bodyPr>
          <a:lstStyle/>
          <a:p>
            <a:pPr marL="0" indent="0">
              <a:buNone/>
            </a:pPr>
            <a:r>
              <a:rPr lang="en-GB" sz="1500" dirty="0"/>
              <a:t>If you don’t mind getting your hands dirty and enjoy the hands on approach, then our Smart Repair is for you! It’s a great addition and totally free as part of our package.</a:t>
            </a:r>
          </a:p>
          <a:p>
            <a:pPr marL="0" indent="0">
              <a:buNone/>
            </a:pPr>
            <a:r>
              <a:rPr lang="en-GB" sz="1500" dirty="0"/>
              <a:t>Most second hand cars will have cosmetic issues, alloy wheel refurbishment, smart paint repair, leather repair, headlight restoration, plastic trim repair and even brake calliper painting is very popular.</a:t>
            </a:r>
          </a:p>
          <a:p>
            <a:pPr marL="0" indent="0">
              <a:buNone/>
            </a:pPr>
            <a:r>
              <a:rPr lang="en-GB" sz="1500" dirty="0"/>
              <a:t>This way you’ll be able to make those repairs yourself, easily and this will save you a small fortune paying others to do it for you! Most cars will need their wheels touching up and a few paint scratches, etc. It will save you on average £300-£400 per vehicle doing this yourself, which means an extra £300-£400 in your pocket.</a:t>
            </a:r>
          </a:p>
          <a:p>
            <a:pPr marL="0" indent="0">
              <a:buNone/>
            </a:pPr>
            <a:r>
              <a:rPr lang="en-GB" sz="1500" dirty="0"/>
              <a:t>Also, why not repair your family and friends cars in-between selling your own cars and make up-to £100 per hour. A free advert on Facebook works a treat! </a:t>
            </a:r>
          </a:p>
          <a:p>
            <a:pPr marL="0" indent="0">
              <a:buNone/>
            </a:pPr>
            <a:r>
              <a:rPr lang="en-GB" sz="1400" dirty="0"/>
              <a:t>We’ll supply full details in video form for easy learning and before long, you’ll be a pro! Practice your new skills on your own car or family and friends…</a:t>
            </a:r>
          </a:p>
          <a:p>
            <a:pPr marL="0" indent="0">
              <a:buNone/>
            </a:pPr>
            <a:endParaRPr lang="en-GB" sz="1500" dirty="0"/>
          </a:p>
          <a:p>
            <a:endParaRPr lang="en-GB" sz="2200" dirty="0"/>
          </a:p>
          <a:p>
            <a:endParaRPr lang="en-GB" sz="3200"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875" y="872296"/>
            <a:ext cx="1505002" cy="84280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4087" y="5475283"/>
            <a:ext cx="2007500" cy="92181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1983" y="3154261"/>
            <a:ext cx="1438711" cy="143871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7841" y="5109631"/>
            <a:ext cx="1542310" cy="1542310"/>
          </a:xfrm>
          <a:prstGeom prst="rect">
            <a:avLst/>
          </a:prstGeom>
          <a:ln>
            <a:noFill/>
          </a:ln>
          <a:effectLst>
            <a:outerShdw blurRad="292100" dist="139700" dir="2700000" algn="tl" rotWithShape="0">
              <a:srgbClr val="333333">
                <a:alpha val="65000"/>
              </a:srgbClr>
            </a:outerShdw>
          </a:effectLst>
        </p:spPr>
      </p:pic>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9080" y="5577699"/>
            <a:ext cx="1911222" cy="716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642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Optional Website: </a:t>
            </a:r>
            <a:r>
              <a:rPr lang="en-GB" sz="2400"/>
              <a:t>£299  </a:t>
            </a:r>
            <a:r>
              <a:rPr lang="en-GB" sz="2400" dirty="0"/>
              <a:t>(Not included in our packages)</a:t>
            </a:r>
          </a:p>
        </p:txBody>
      </p:sp>
      <p:sp>
        <p:nvSpPr>
          <p:cNvPr id="3" name="TextBox 2"/>
          <p:cNvSpPr txBox="1"/>
          <p:nvPr/>
        </p:nvSpPr>
        <p:spPr>
          <a:xfrm>
            <a:off x="680321" y="2339547"/>
            <a:ext cx="10144198" cy="3231654"/>
          </a:xfrm>
          <a:prstGeom prst="rect">
            <a:avLst/>
          </a:prstGeom>
          <a:noFill/>
        </p:spPr>
        <p:txBody>
          <a:bodyPr wrap="square" rtlCol="0">
            <a:spAutoFit/>
          </a:bodyPr>
          <a:lstStyle/>
          <a:p>
            <a:endParaRPr lang="en-GB" sz="1400" dirty="0"/>
          </a:p>
          <a:p>
            <a:r>
              <a:rPr lang="en-GB" sz="1400" dirty="0"/>
              <a:t>Option extra: If you are thinking of doing the Smart Repairs, it’s a good idea to have a professional website to promote your services and show people how professional you are.</a:t>
            </a:r>
          </a:p>
          <a:p>
            <a:endParaRPr lang="en-GB" sz="1400" dirty="0"/>
          </a:p>
          <a:p>
            <a:pPr marL="285750" indent="-285750">
              <a:buFont typeface="Wingdings" panose="05000000000000000000" pitchFamily="2" charset="2"/>
              <a:buChar char="q"/>
            </a:pPr>
            <a:r>
              <a:rPr lang="en-GB" sz="1400" dirty="0"/>
              <a:t>Fully designed website to promote your services, professionally. Domain name included. £249</a:t>
            </a:r>
          </a:p>
          <a:p>
            <a:pPr marL="285750" indent="-285750">
              <a:buFont typeface="Wingdings" panose="05000000000000000000" pitchFamily="2" charset="2"/>
              <a:buChar char="q"/>
            </a:pPr>
            <a:endParaRPr lang="en-GB" sz="1400" dirty="0"/>
          </a:p>
          <a:p>
            <a:r>
              <a:rPr lang="en-GB" sz="1400" dirty="0"/>
              <a:t>     Includes; </a:t>
            </a:r>
          </a:p>
          <a:p>
            <a:r>
              <a:rPr lang="en-GB" sz="1400" dirty="0"/>
              <a:t>     Local SEO on Google to help people find you and 30 days advertising to at least 3,000 people to boost your site and help    </a:t>
            </a:r>
          </a:p>
          <a:p>
            <a:r>
              <a:rPr lang="en-GB" sz="1400" dirty="0"/>
              <a:t>     give you the best start possible. </a:t>
            </a:r>
          </a:p>
          <a:p>
            <a:endParaRPr lang="en-GB" sz="1400" dirty="0"/>
          </a:p>
          <a:p>
            <a:endParaRPr lang="en-GB" sz="1400" dirty="0"/>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endParaRPr lang="en-GB" sz="1400" dirty="0"/>
          </a:p>
          <a:p>
            <a:pPr marL="285750" indent="-285750">
              <a:buFont typeface="Wingdings" panose="05000000000000000000" pitchFamily="2" charset="2"/>
              <a:buChar char="q"/>
            </a:pPr>
            <a:endParaRPr lang="en-GB" sz="1100" dirty="0"/>
          </a:p>
          <a:p>
            <a:endParaRPr lang="en-GB" sz="1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458" y="4287234"/>
            <a:ext cx="1542310" cy="154231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611" y="872296"/>
            <a:ext cx="1505002" cy="84280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21" y="4862557"/>
            <a:ext cx="3025534" cy="142487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03" y="4862557"/>
            <a:ext cx="2141197" cy="142487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0604" y="4862558"/>
            <a:ext cx="2533101" cy="1424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151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&amp; Answers</a:t>
            </a:r>
          </a:p>
        </p:txBody>
      </p:sp>
      <p:sp>
        <p:nvSpPr>
          <p:cNvPr id="4" name="TextBox 3"/>
          <p:cNvSpPr txBox="1"/>
          <p:nvPr/>
        </p:nvSpPr>
        <p:spPr>
          <a:xfrm>
            <a:off x="255157" y="2391262"/>
            <a:ext cx="11648734" cy="3970318"/>
          </a:xfrm>
          <a:prstGeom prst="rect">
            <a:avLst/>
          </a:prstGeom>
          <a:noFill/>
        </p:spPr>
        <p:txBody>
          <a:bodyPr wrap="square" rtlCol="0">
            <a:spAutoFit/>
          </a:bodyPr>
          <a:lstStyle/>
          <a:p>
            <a:r>
              <a:rPr lang="en-GB" sz="1400" dirty="0"/>
              <a:t>(Q)  How can you offer this service, when your competitors charge thousands of pounds?</a:t>
            </a:r>
          </a:p>
          <a:p>
            <a:pPr marL="342900" indent="-342900">
              <a:buAutoNum type="alphaUcParenBoth"/>
            </a:pPr>
            <a:r>
              <a:rPr lang="en-GB" sz="1400" dirty="0"/>
              <a:t>We make our money from actually selling our own cars – not by signing up members. Our joining fees are just to cover our set-up costs and to encourage genuine members. The more cars we sell and the more profit we all make.</a:t>
            </a:r>
          </a:p>
          <a:p>
            <a:endParaRPr lang="en-GB" sz="1400" dirty="0"/>
          </a:p>
          <a:p>
            <a:r>
              <a:rPr lang="en-GB" sz="1400" dirty="0"/>
              <a:t>(Q) How many cars will I have to chose from?</a:t>
            </a:r>
          </a:p>
          <a:p>
            <a:pPr marL="342900" indent="-342900">
              <a:buAutoNum type="alphaUcParenBoth"/>
            </a:pPr>
            <a:r>
              <a:rPr lang="en-GB" sz="1400" dirty="0"/>
              <a:t>We will always have plenty of cars to offer you, more than you will ever buy – you’ll have access to literally hundreds per week.</a:t>
            </a:r>
          </a:p>
          <a:p>
            <a:endParaRPr lang="en-GB" sz="1400" dirty="0"/>
          </a:p>
          <a:p>
            <a:r>
              <a:rPr lang="en-GB" sz="1400" dirty="0"/>
              <a:t>(Q) I don’t know much about cars?</a:t>
            </a:r>
          </a:p>
          <a:p>
            <a:pPr marL="342900" indent="-342900">
              <a:buAutoNum type="alphaUcParenBoth"/>
            </a:pPr>
            <a:r>
              <a:rPr lang="en-GB" sz="1400" dirty="0"/>
              <a:t>That’s where we come in. Over 30 years experience at your finger tips, so do not worry about that. We do the hard part by obtaining the  vehicles for you. The love of cars is all you need. </a:t>
            </a:r>
          </a:p>
          <a:p>
            <a:endParaRPr lang="en-GB" sz="1400" dirty="0"/>
          </a:p>
          <a:p>
            <a:r>
              <a:rPr lang="en-GB" sz="1400" dirty="0"/>
              <a:t>(Q) How long before I’m up and running?</a:t>
            </a:r>
          </a:p>
          <a:p>
            <a:pPr marL="342900" indent="-342900">
              <a:buAutoNum type="alphaUcParenBoth"/>
            </a:pPr>
            <a:r>
              <a:rPr lang="en-GB" sz="1400" dirty="0"/>
              <a:t>Literally 24 hrs. We can even hand pick a car to offer you, when you join! One that’s a nice and easy 1</a:t>
            </a:r>
            <a:r>
              <a:rPr lang="en-GB" sz="1400" baseline="30000" dirty="0"/>
              <a:t>st</a:t>
            </a:r>
            <a:r>
              <a:rPr lang="en-GB" sz="1400" dirty="0"/>
              <a:t> car to help you get off to a good start. Let’s get that 1</a:t>
            </a:r>
            <a:r>
              <a:rPr lang="en-GB" sz="1400" baseline="30000" dirty="0"/>
              <a:t>st</a:t>
            </a:r>
            <a:r>
              <a:rPr lang="en-GB" sz="1400" dirty="0"/>
              <a:t> sale under your belt to boost your confidence and your wallet!</a:t>
            </a:r>
          </a:p>
          <a:p>
            <a:pPr marL="342900" indent="-342900">
              <a:buAutoNum type="alphaUcParenBoth"/>
            </a:pPr>
            <a:endParaRPr lang="en-GB" sz="1400" dirty="0"/>
          </a:p>
          <a:p>
            <a:r>
              <a:rPr lang="en-GB" sz="1400" dirty="0"/>
              <a:t>(Q) Do I have to buy the cars?</a:t>
            </a:r>
          </a:p>
          <a:p>
            <a:pPr marL="342900" indent="-342900">
              <a:buAutoNum type="alphaUcParenBoth"/>
            </a:pPr>
            <a:r>
              <a:rPr lang="en-GB" sz="1400" dirty="0"/>
              <a:t>No, you can just broker (Sell) our cars if the funds to buy are not available or, for whatever reason, you don’t wish to actually</a:t>
            </a:r>
          </a:p>
          <a:p>
            <a:r>
              <a:rPr lang="en-GB" sz="1400" dirty="0"/>
              <a:t>      buy our cars. Its up to you. Buy one car, no cars or 10 cars, its your decision. There is no pressure from 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9776" y="553674"/>
            <a:ext cx="2431699" cy="163803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189" y="5674451"/>
            <a:ext cx="1029578" cy="1029578"/>
          </a:xfrm>
          <a:prstGeom prst="rect">
            <a:avLst/>
          </a:prstGeom>
        </p:spPr>
      </p:pic>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9524" y="935208"/>
            <a:ext cx="1911222" cy="716978"/>
          </a:xfrm>
          <a:prstGeom prst="rect">
            <a:avLst/>
          </a:prstGeom>
        </p:spPr>
      </p:pic>
    </p:spTree>
    <p:extLst>
      <p:ext uri="{BB962C8B-B14F-4D97-AF65-F5344CB8AC3E}">
        <p14:creationId xmlns:p14="http://schemas.microsoft.com/office/powerpoint/2010/main" val="273997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&amp; Answers </a:t>
            </a:r>
            <a:r>
              <a:rPr lang="en-GB" dirty="0" err="1"/>
              <a:t>con’t</a:t>
            </a:r>
            <a:endParaRPr lang="en-GB" dirty="0"/>
          </a:p>
        </p:txBody>
      </p:sp>
      <p:sp>
        <p:nvSpPr>
          <p:cNvPr id="4" name="TextBox 3"/>
          <p:cNvSpPr txBox="1"/>
          <p:nvPr/>
        </p:nvSpPr>
        <p:spPr>
          <a:xfrm>
            <a:off x="503492" y="2206983"/>
            <a:ext cx="10788241" cy="4185761"/>
          </a:xfrm>
          <a:prstGeom prst="rect">
            <a:avLst/>
          </a:prstGeom>
          <a:noFill/>
        </p:spPr>
        <p:txBody>
          <a:bodyPr wrap="square" rtlCol="0">
            <a:spAutoFit/>
          </a:bodyPr>
          <a:lstStyle/>
          <a:p>
            <a:r>
              <a:rPr lang="en-GB" sz="1400" dirty="0"/>
              <a:t>(Q) Is this an actual franchise business or are you just offering a package where someone can have access to your range of vehicle </a:t>
            </a:r>
          </a:p>
          <a:p>
            <a:r>
              <a:rPr lang="en-GB" sz="1400" dirty="0"/>
              <a:t>      stock and other benefits as part of the package? </a:t>
            </a:r>
          </a:p>
          <a:p>
            <a:pPr marL="342900" indent="-342900">
              <a:buAutoNum type="alphaUcParenBoth"/>
            </a:pPr>
            <a:r>
              <a:rPr lang="en-GB" sz="1400" dirty="0"/>
              <a:t>This is a business opportunity but yet, very much like a franchise, as we offer full back up and support but without the high joining costs and there are no on-goings fees, whatsoever!</a:t>
            </a:r>
            <a:br>
              <a:rPr lang="en-GB" sz="1400" dirty="0"/>
            </a:br>
            <a:endParaRPr lang="en-GB" sz="1400" dirty="0"/>
          </a:p>
          <a:p>
            <a:r>
              <a:rPr lang="en-GB" sz="1400" dirty="0"/>
              <a:t>(Q) The £695 fee to join – is this a one off or yearly fee? </a:t>
            </a:r>
          </a:p>
          <a:p>
            <a:pPr marL="342900" indent="-342900">
              <a:buAutoNum type="alphaUcParenBoth"/>
            </a:pPr>
            <a:r>
              <a:rPr lang="en-GB" sz="1400" dirty="0"/>
              <a:t>It’s a one of fee! We make our on-going profits from selling cars to our members or, our members brokering our cars, not from charging on-going fees.</a:t>
            </a:r>
            <a:br>
              <a:rPr lang="en-GB" sz="1400" dirty="0"/>
            </a:br>
            <a:endParaRPr lang="en-GB" sz="1400" dirty="0"/>
          </a:p>
          <a:p>
            <a:r>
              <a:rPr lang="en-GB" sz="1400" dirty="0"/>
              <a:t>(Q) Am I correct in assuming you are </a:t>
            </a:r>
            <a:r>
              <a:rPr lang="en-GB" sz="1400" b="1" dirty="0"/>
              <a:t>not</a:t>
            </a:r>
            <a:r>
              <a:rPr lang="en-GB" sz="1400" dirty="0"/>
              <a:t> asking for a yearly franchise fee and commission per vehicle I sell? </a:t>
            </a:r>
          </a:p>
          <a:p>
            <a:r>
              <a:rPr lang="en-GB" sz="1400" dirty="0"/>
              <a:t>(A) Yes, you are correct, as above, just a one off joining fee and we make our money selling cars. Whatever you sell the car for, is    </a:t>
            </a:r>
          </a:p>
          <a:p>
            <a:r>
              <a:rPr lang="en-GB" sz="1400" dirty="0"/>
              <a:t>      all yours.</a:t>
            </a:r>
            <a:br>
              <a:rPr lang="en-GB" sz="1400" dirty="0"/>
            </a:br>
            <a:endParaRPr lang="en-GB" sz="1400" dirty="0"/>
          </a:p>
          <a:p>
            <a:r>
              <a:rPr lang="en-GB" sz="1400" dirty="0"/>
              <a:t>(Q) Do I have to register my self as a car trader to buy a car at trade price from you?  </a:t>
            </a:r>
          </a:p>
          <a:p>
            <a:pPr marL="342900" indent="-342900">
              <a:buAutoNum type="alphaUcParenBoth"/>
            </a:pPr>
            <a:r>
              <a:rPr lang="en-GB" sz="1400" dirty="0"/>
              <a:t>No, we recommend you start small, buying just one or two cars to start with and build from there. We will advise you along the way if you wish to grow into a larger business.</a:t>
            </a:r>
          </a:p>
          <a:p>
            <a:pPr marL="342900" indent="-342900">
              <a:buAutoNum type="alphaUcParenBoth"/>
            </a:pPr>
            <a:endParaRPr lang="en-GB" sz="1400" dirty="0"/>
          </a:p>
          <a:p>
            <a:br>
              <a:rPr lang="en-GB" sz="1400" dirty="0"/>
            </a:br>
            <a:endParaRPr lang="en-GB" sz="1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2754" y="541717"/>
            <a:ext cx="2000791" cy="1500594"/>
          </a:xfrm>
          <a:prstGeom prst="rect">
            <a:avLst/>
          </a:prstGeom>
          <a:ln>
            <a:noFill/>
          </a:ln>
          <a:effectLst>
            <a:outerShdw blurRad="292100" dist="139700" dir="2700000" algn="tl" rotWithShape="0">
              <a:srgbClr val="333333">
                <a:alpha val="65000"/>
              </a:srgbClr>
            </a:outerShdw>
          </a:effectLst>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1546" y="945108"/>
            <a:ext cx="1911222" cy="71697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243" y="5952616"/>
            <a:ext cx="2645791" cy="596803"/>
          </a:xfrm>
          <a:prstGeom prst="rect">
            <a:avLst/>
          </a:prstGeom>
        </p:spPr>
      </p:pic>
    </p:spTree>
    <p:extLst>
      <p:ext uri="{BB962C8B-B14F-4D97-AF65-F5344CB8AC3E}">
        <p14:creationId xmlns:p14="http://schemas.microsoft.com/office/powerpoint/2010/main" val="103500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79" y="942439"/>
            <a:ext cx="10126403" cy="1080938"/>
          </a:xfrm>
        </p:spPr>
        <p:txBody>
          <a:bodyPr>
            <a:normAutofit fontScale="90000"/>
          </a:bodyPr>
          <a:lstStyle/>
          <a:p>
            <a:br>
              <a:rPr lang="en-GB" sz="2000" b="1" dirty="0"/>
            </a:br>
            <a:br>
              <a:rPr lang="en-GB" sz="2000" b="1" dirty="0"/>
            </a:br>
            <a:r>
              <a:rPr lang="en-GB" dirty="0"/>
              <a:t>Our full trader package, includes the following: £695 </a:t>
            </a:r>
            <a:br>
              <a:rPr lang="en-GB" dirty="0"/>
            </a:br>
            <a:br>
              <a:rPr lang="en-GB" sz="4000" b="1" dirty="0"/>
            </a:br>
            <a:endParaRPr lang="en-GB" sz="4000" dirty="0"/>
          </a:p>
        </p:txBody>
      </p:sp>
      <p:sp>
        <p:nvSpPr>
          <p:cNvPr id="3" name="Rectangle 2"/>
          <p:cNvSpPr/>
          <p:nvPr/>
        </p:nvSpPr>
        <p:spPr>
          <a:xfrm>
            <a:off x="167779" y="2172797"/>
            <a:ext cx="9018165" cy="4647426"/>
          </a:xfrm>
          <a:prstGeom prst="rect">
            <a:avLst/>
          </a:prstGeom>
        </p:spPr>
        <p:txBody>
          <a:bodyPr wrap="square">
            <a:spAutoFit/>
          </a:bodyPr>
          <a:lstStyle/>
          <a:p>
            <a:pPr marL="285750" indent="-285750" fontAlgn="base">
              <a:buFont typeface="Arial" panose="020B0604020202020204" pitchFamily="34" charset="0"/>
              <a:buChar char="•"/>
            </a:pPr>
            <a:r>
              <a:rPr lang="en-GB" sz="1600" dirty="0"/>
              <a:t> </a:t>
            </a:r>
            <a:r>
              <a:rPr lang="en-GB" sz="1400" dirty="0"/>
              <a:t>Access to our members only trade vehicles from £500 to Millions.</a:t>
            </a:r>
          </a:p>
          <a:p>
            <a:pPr marL="285750" indent="-285750" fontAlgn="base">
              <a:buFont typeface="Arial" panose="020B0604020202020204" pitchFamily="34" charset="0"/>
              <a:buChar char="•"/>
            </a:pPr>
            <a:r>
              <a:rPr lang="en-GB" sz="1400" dirty="0"/>
              <a:t> Access to hundreds of vehicles weekly from across the UK. Buy cars near you!</a:t>
            </a:r>
          </a:p>
          <a:p>
            <a:pPr marL="285750" indent="-285750" fontAlgn="base">
              <a:buFont typeface="Arial" panose="020B0604020202020204" pitchFamily="34" charset="0"/>
              <a:buChar char="•"/>
            </a:pPr>
            <a:r>
              <a:rPr lang="en-GB" sz="1400" dirty="0"/>
              <a:t> Full broker access to sell our cars without even buying them!</a:t>
            </a:r>
          </a:p>
          <a:p>
            <a:pPr marL="285750" indent="-285750" fontAlgn="base">
              <a:buFont typeface="Arial" panose="020B0604020202020204" pitchFamily="34" charset="0"/>
              <a:buChar char="•"/>
            </a:pPr>
            <a:r>
              <a:rPr lang="en-GB" sz="1400" dirty="0"/>
              <a:t> Smart repair instructions and videos to save/make even more money</a:t>
            </a:r>
          </a:p>
          <a:p>
            <a:pPr marL="285750" indent="-285750" fontAlgn="base">
              <a:buFont typeface="Arial" panose="020B0604020202020204" pitchFamily="34" charset="0"/>
              <a:buChar char="•"/>
            </a:pPr>
            <a:r>
              <a:rPr lang="en-GB" sz="1400" dirty="0"/>
              <a:t> One to one mentoring from your own guru.</a:t>
            </a:r>
          </a:p>
          <a:p>
            <a:pPr marL="285750" indent="-285750" fontAlgn="base">
              <a:buFont typeface="Arial" panose="020B0604020202020204" pitchFamily="34" charset="0"/>
              <a:buChar char="•"/>
            </a:pPr>
            <a:r>
              <a:rPr lang="en-GB" sz="1400" dirty="0"/>
              <a:t> Access to trade buying apps. We’ll show you how to sell your cars direct to trade. Sell 10 cars in a day!</a:t>
            </a:r>
          </a:p>
          <a:p>
            <a:pPr marL="342900" indent="-342900" fontAlgn="base">
              <a:buFont typeface="Arial" panose="020B0604020202020204" pitchFamily="34" charset="0"/>
              <a:buChar char="•"/>
            </a:pPr>
            <a:r>
              <a:rPr lang="en-GB" sz="1400" dirty="0"/>
              <a:t>Vehicles supplied to you at trade prices, no bidding!</a:t>
            </a:r>
          </a:p>
          <a:p>
            <a:pPr marL="342900" indent="-342900" fontAlgn="base">
              <a:buFont typeface="Arial" panose="020B0604020202020204" pitchFamily="34" charset="0"/>
              <a:buChar char="•"/>
            </a:pPr>
            <a:r>
              <a:rPr lang="en-GB" sz="1400" dirty="0"/>
              <a:t>Full description of each vehicle with clear photos and walk-around video supplied</a:t>
            </a:r>
          </a:p>
          <a:p>
            <a:pPr marL="342900" indent="-342900" fontAlgn="base">
              <a:buFont typeface="Arial" panose="020B0604020202020204" pitchFamily="34" charset="0"/>
              <a:buChar char="•"/>
            </a:pPr>
            <a:r>
              <a:rPr lang="en-GB" sz="1400" dirty="0"/>
              <a:t>Access to </a:t>
            </a:r>
            <a:r>
              <a:rPr lang="en-GB" sz="1400" dirty="0" err="1"/>
              <a:t>HPi</a:t>
            </a:r>
            <a:r>
              <a:rPr lang="en-GB" sz="1400" dirty="0"/>
              <a:t> reports</a:t>
            </a:r>
          </a:p>
          <a:p>
            <a:pPr marL="342900" indent="-342900" fontAlgn="base">
              <a:buFont typeface="Arial" panose="020B0604020202020204" pitchFamily="34" charset="0"/>
              <a:buChar char="•"/>
            </a:pPr>
            <a:r>
              <a:rPr lang="en-GB" sz="1400" dirty="0"/>
              <a:t>MOT App’s, valuation reports, everything you need to do your homework on each vehicle with full guidance.</a:t>
            </a:r>
          </a:p>
          <a:p>
            <a:pPr marL="342900" indent="-342900" fontAlgn="base">
              <a:buFont typeface="Arial" panose="020B0604020202020204" pitchFamily="34" charset="0"/>
              <a:buChar char="•"/>
            </a:pPr>
            <a:r>
              <a:rPr lang="en-GB" sz="1400" dirty="0"/>
              <a:t>We’ll show retail, private selling price and potential profits.</a:t>
            </a:r>
          </a:p>
          <a:p>
            <a:pPr marL="342900" indent="-342900" fontAlgn="base">
              <a:buFont typeface="Arial" panose="020B0604020202020204" pitchFamily="34" charset="0"/>
              <a:buChar char="•"/>
            </a:pPr>
            <a:r>
              <a:rPr lang="en-GB" sz="1400" dirty="0"/>
              <a:t>We’ll help to arrange your Trade Insurance at the best prices to drive all cars, even your own private car(s) included, so all under one package. (Not required)</a:t>
            </a:r>
          </a:p>
          <a:p>
            <a:pPr marL="342900" indent="-342900" fontAlgn="base">
              <a:buFont typeface="Arial" panose="020B0604020202020204" pitchFamily="34" charset="0"/>
              <a:buChar char="•"/>
            </a:pPr>
            <a:r>
              <a:rPr lang="en-GB" sz="1400" dirty="0"/>
              <a:t>Help with Banking, invoicing, terms and conditions </a:t>
            </a:r>
          </a:p>
          <a:p>
            <a:pPr marL="342900" indent="-342900" fontAlgn="base">
              <a:buFont typeface="Arial" panose="020B0604020202020204" pitchFamily="34" charset="0"/>
              <a:buChar char="•"/>
            </a:pPr>
            <a:r>
              <a:rPr lang="en-GB" sz="1400" dirty="0"/>
              <a:t>On-going support and guidance, including how to prepare vehicles, sell, </a:t>
            </a:r>
            <a:r>
              <a:rPr lang="en-GB" sz="1400" dirty="0" err="1"/>
              <a:t>etc</a:t>
            </a:r>
            <a:endParaRPr lang="en-GB" sz="1400" dirty="0"/>
          </a:p>
          <a:p>
            <a:pPr marL="342900" indent="-342900" fontAlgn="base">
              <a:buFont typeface="Arial" panose="020B0604020202020204" pitchFamily="34" charset="0"/>
              <a:buChar char="•"/>
            </a:pPr>
            <a:r>
              <a:rPr lang="en-GB" sz="1400" dirty="0"/>
              <a:t>Nationwide delivery/collection of your vehicle to your door from £1 per mile, plus fuel.</a:t>
            </a:r>
            <a:r>
              <a:rPr lang="en-GB" sz="1400" b="1" u="sng" dirty="0"/>
              <a:t> </a:t>
            </a:r>
          </a:p>
          <a:p>
            <a:pPr marL="342900" indent="-342900" fontAlgn="base">
              <a:buFont typeface="Arial" panose="020B0604020202020204" pitchFamily="34" charset="0"/>
              <a:buChar char="•"/>
            </a:pPr>
            <a:endParaRPr lang="en-GB" sz="1400" b="1" u="sng" dirty="0"/>
          </a:p>
          <a:p>
            <a:pPr fontAlgn="base"/>
            <a:r>
              <a:rPr lang="en-GB" sz="1400" b="1" dirty="0"/>
              <a:t>Everything we have learnt in the last 30 years will be at your disposal to ensure success!</a:t>
            </a:r>
          </a:p>
          <a:p>
            <a:pPr fontAlgn="base"/>
            <a:endParaRPr lang="en-GB" sz="1400" b="1" dirty="0"/>
          </a:p>
          <a:p>
            <a:pPr fontAlgn="base"/>
            <a:r>
              <a:rPr lang="en-GB" sz="1400" b="1" dirty="0"/>
              <a:t>Join us now and we’ll help you earn £10,000 per month, plus!</a:t>
            </a:r>
            <a:endParaRPr lang="en-GB"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8050" y="6257776"/>
            <a:ext cx="1712263" cy="38623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496" y="4132592"/>
            <a:ext cx="2729788" cy="197576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7182" y="371652"/>
            <a:ext cx="1801145" cy="1801145"/>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0033" y="2794206"/>
            <a:ext cx="1911222" cy="716978"/>
          </a:xfrm>
          <a:prstGeom prst="rect">
            <a:avLst/>
          </a:prstGeom>
        </p:spPr>
      </p:pic>
    </p:spTree>
    <p:extLst>
      <p:ext uri="{BB962C8B-B14F-4D97-AF65-F5344CB8AC3E}">
        <p14:creationId xmlns:p14="http://schemas.microsoft.com/office/powerpoint/2010/main" val="261018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22CF-A757-661A-7A29-E023DD63F37D}"/>
              </a:ext>
            </a:extLst>
          </p:cNvPr>
          <p:cNvSpPr>
            <a:spLocks noGrp="1"/>
          </p:cNvSpPr>
          <p:nvPr>
            <p:ph type="title"/>
          </p:nvPr>
        </p:nvSpPr>
        <p:spPr/>
        <p:txBody>
          <a:bodyPr/>
          <a:lstStyle/>
          <a:p>
            <a:r>
              <a:rPr lang="en-GB" dirty="0"/>
              <a:t>Broker Only Package £499</a:t>
            </a:r>
          </a:p>
        </p:txBody>
      </p:sp>
      <p:sp>
        <p:nvSpPr>
          <p:cNvPr id="4" name="TextBox 3">
            <a:extLst>
              <a:ext uri="{FF2B5EF4-FFF2-40B4-BE49-F238E27FC236}">
                <a16:creationId xmlns:a16="http://schemas.microsoft.com/office/drawing/2014/main" id="{6E5559F4-DEFB-DB87-8C7F-BE9B439F87D4}"/>
              </a:ext>
            </a:extLst>
          </p:cNvPr>
          <p:cNvSpPr txBox="1"/>
          <p:nvPr/>
        </p:nvSpPr>
        <p:spPr>
          <a:xfrm>
            <a:off x="680321" y="2319120"/>
            <a:ext cx="11323177" cy="2800767"/>
          </a:xfrm>
          <a:prstGeom prst="rect">
            <a:avLst/>
          </a:prstGeom>
          <a:noFill/>
        </p:spPr>
        <p:txBody>
          <a:bodyPr wrap="square">
            <a:spAutoFit/>
          </a:bodyPr>
          <a:lstStyle/>
          <a:p>
            <a:pPr marL="285750" indent="-285750" fontAlgn="base">
              <a:buFont typeface="Arial" panose="020B0604020202020204" pitchFamily="34" charset="0"/>
              <a:buChar char="•"/>
            </a:pPr>
            <a:r>
              <a:rPr lang="en-GB" sz="1600" dirty="0"/>
              <a:t> Access to our members only trade vehicles from £500 to Millions.</a:t>
            </a:r>
          </a:p>
          <a:p>
            <a:pPr marL="285750" indent="-285750" fontAlgn="base">
              <a:buFont typeface="Arial" panose="020B0604020202020204" pitchFamily="34" charset="0"/>
              <a:buChar char="•"/>
            </a:pPr>
            <a:r>
              <a:rPr lang="en-GB" sz="1600" dirty="0"/>
              <a:t> Full broker access to sell our cars without even buying them!</a:t>
            </a:r>
          </a:p>
          <a:p>
            <a:pPr marL="285750" indent="-285750" fontAlgn="base">
              <a:buFont typeface="Arial" panose="020B0604020202020204" pitchFamily="34" charset="0"/>
              <a:buChar char="•"/>
            </a:pPr>
            <a:r>
              <a:rPr lang="en-GB" sz="1600" dirty="0"/>
              <a:t> Full description of each vehicle with clear photos.</a:t>
            </a:r>
          </a:p>
          <a:p>
            <a:pPr marL="285750" indent="-285750" fontAlgn="base">
              <a:buFont typeface="Arial" panose="020B0604020202020204" pitchFamily="34" charset="0"/>
              <a:buChar char="•"/>
            </a:pPr>
            <a:r>
              <a:rPr lang="en-GB" sz="1600" dirty="0"/>
              <a:t> Full back office support (We do all the paperwork and complete the sales for you).</a:t>
            </a:r>
          </a:p>
          <a:p>
            <a:pPr marL="285750" indent="-285750" fontAlgn="base">
              <a:buFont typeface="Arial" panose="020B0604020202020204" pitchFamily="34" charset="0"/>
              <a:buChar char="•"/>
            </a:pPr>
            <a:r>
              <a:rPr lang="en-GB" sz="1600" dirty="0"/>
              <a:t> Full instructions.</a:t>
            </a:r>
          </a:p>
          <a:p>
            <a:pPr marL="285750" indent="-285750" fontAlgn="base">
              <a:buFont typeface="Arial" panose="020B0604020202020204" pitchFamily="34" charset="0"/>
              <a:buChar char="•"/>
            </a:pPr>
            <a:r>
              <a:rPr lang="en-GB" sz="1600" dirty="0"/>
              <a:t> Commission paid weekly and no clawbacks, ever!</a:t>
            </a:r>
          </a:p>
          <a:p>
            <a:pPr marL="342900" indent="-342900" fontAlgn="base">
              <a:buFont typeface="Arial" panose="020B0604020202020204" pitchFamily="34" charset="0"/>
              <a:buChar char="•"/>
            </a:pPr>
            <a:r>
              <a:rPr lang="en-GB" sz="1600" dirty="0"/>
              <a:t>On-going support and guidance from your own guru.</a:t>
            </a:r>
            <a:r>
              <a:rPr lang="en-GB" sz="1600" b="1" u="sng" dirty="0"/>
              <a:t> </a:t>
            </a:r>
          </a:p>
          <a:p>
            <a:pPr marL="342900" indent="-342900" fontAlgn="base">
              <a:buFont typeface="Arial" panose="020B0604020202020204" pitchFamily="34" charset="0"/>
              <a:buChar char="•"/>
            </a:pPr>
            <a:endParaRPr lang="en-GB" sz="1600" b="1" u="sng" dirty="0"/>
          </a:p>
          <a:p>
            <a:pPr fontAlgn="base"/>
            <a:r>
              <a:rPr lang="en-GB" sz="1600" b="1" dirty="0"/>
              <a:t>Everything we have learnt in the last 30 years will be at your disposal to ensure success!</a:t>
            </a:r>
          </a:p>
          <a:p>
            <a:pPr fontAlgn="base"/>
            <a:endParaRPr lang="en-GB" sz="1600" b="1" dirty="0"/>
          </a:p>
          <a:p>
            <a:pPr fontAlgn="base"/>
            <a:r>
              <a:rPr lang="en-GB" sz="1600" b="1" dirty="0"/>
              <a:t>Join us now and we’ll help you earn £10,000 per month, plus!</a:t>
            </a:r>
            <a:endParaRPr lang="en-GB" sz="1600" dirty="0"/>
          </a:p>
        </p:txBody>
      </p:sp>
      <p:pic>
        <p:nvPicPr>
          <p:cNvPr id="5" name="Picture 4">
            <a:extLst>
              <a:ext uri="{FF2B5EF4-FFF2-40B4-BE49-F238E27FC236}">
                <a16:creationId xmlns:a16="http://schemas.microsoft.com/office/drawing/2014/main" id="{A9362CF3-E5C8-5DC3-738C-D0CA1AF98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8079" y="393124"/>
            <a:ext cx="1801145" cy="1801145"/>
          </a:xfrm>
          <a:prstGeom prst="rect">
            <a:avLst/>
          </a:prstGeom>
        </p:spPr>
      </p:pic>
      <p:pic>
        <p:nvPicPr>
          <p:cNvPr id="6" name="Picture 5">
            <a:extLst>
              <a:ext uri="{FF2B5EF4-FFF2-40B4-BE49-F238E27FC236}">
                <a16:creationId xmlns:a16="http://schemas.microsoft.com/office/drawing/2014/main" id="{C6FAE983-0144-CF66-6D0A-260614635D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43" y="5952616"/>
            <a:ext cx="2645791" cy="596803"/>
          </a:xfrm>
          <a:prstGeom prst="rect">
            <a:avLst/>
          </a:prstGeom>
        </p:spPr>
      </p:pic>
      <p:pic>
        <p:nvPicPr>
          <p:cNvPr id="7" name="Picture 6">
            <a:hlinkClick r:id="rId4"/>
            <a:extLst>
              <a:ext uri="{FF2B5EF4-FFF2-40B4-BE49-F238E27FC236}">
                <a16:creationId xmlns:a16="http://schemas.microsoft.com/office/drawing/2014/main" id="{9338C6C8-FADB-DDA6-F215-22B748FB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3040" y="2673657"/>
            <a:ext cx="1911222" cy="716978"/>
          </a:xfrm>
          <a:prstGeom prst="rect">
            <a:avLst/>
          </a:prstGeom>
        </p:spPr>
      </p:pic>
      <p:pic>
        <p:nvPicPr>
          <p:cNvPr id="9" name="Picture 8">
            <a:extLst>
              <a:ext uri="{FF2B5EF4-FFF2-40B4-BE49-F238E27FC236}">
                <a16:creationId xmlns:a16="http://schemas.microsoft.com/office/drawing/2014/main" id="{5EF62204-2861-8DF9-79A4-AC5348F008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6556" y="4854927"/>
            <a:ext cx="2184189" cy="1609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29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a nut shell…</a:t>
            </a:r>
          </a:p>
        </p:txBody>
      </p:sp>
      <p:sp>
        <p:nvSpPr>
          <p:cNvPr id="3" name="TextBox 2"/>
          <p:cNvSpPr txBox="1"/>
          <p:nvPr/>
        </p:nvSpPr>
        <p:spPr>
          <a:xfrm>
            <a:off x="82681" y="2090068"/>
            <a:ext cx="11755782" cy="4801314"/>
          </a:xfrm>
          <a:prstGeom prst="rect">
            <a:avLst/>
          </a:prstGeom>
          <a:noFill/>
        </p:spPr>
        <p:txBody>
          <a:bodyPr wrap="none" rtlCol="0">
            <a:spAutoFit/>
          </a:bodyPr>
          <a:lstStyle/>
          <a:p>
            <a:endParaRPr lang="en-GB" dirty="0"/>
          </a:p>
          <a:p>
            <a:r>
              <a:rPr lang="en-GB" dirty="0"/>
              <a:t>We offer a full trade car buying/selling package, from a business with over 30 years experience in the industry!</a:t>
            </a:r>
          </a:p>
          <a:p>
            <a:endParaRPr lang="en-GB" dirty="0"/>
          </a:p>
          <a:p>
            <a:pPr marL="285750" indent="-285750">
              <a:buFont typeface="Wingdings" panose="05000000000000000000" pitchFamily="2" charset="2"/>
              <a:buChar char="q"/>
            </a:pPr>
            <a:r>
              <a:rPr lang="en-GB" dirty="0"/>
              <a:t>Buy and sell our cars from £500. Access to our members area only app</a:t>
            </a:r>
          </a:p>
          <a:p>
            <a:pPr marL="285750" indent="-285750">
              <a:buFont typeface="Wingdings" panose="05000000000000000000" pitchFamily="2" charset="2"/>
              <a:buChar char="q"/>
            </a:pPr>
            <a:r>
              <a:rPr lang="en-GB" dirty="0"/>
              <a:t>Easily earn £10,000 per month using our proven system</a:t>
            </a:r>
          </a:p>
          <a:p>
            <a:pPr marL="285750" indent="-285750">
              <a:buFont typeface="Wingdings" panose="05000000000000000000" pitchFamily="2" charset="2"/>
              <a:buChar char="q"/>
            </a:pPr>
            <a:r>
              <a:rPr lang="en-GB" dirty="0"/>
              <a:t>Buy cars from other recommended sellers if you wish</a:t>
            </a:r>
          </a:p>
          <a:p>
            <a:pPr marL="285750" indent="-285750">
              <a:buFont typeface="Wingdings" panose="05000000000000000000" pitchFamily="2" charset="2"/>
              <a:buChar char="q"/>
            </a:pPr>
            <a:r>
              <a:rPr lang="en-GB" dirty="0"/>
              <a:t>Broker our cars without buying them, or do both, the choice is yours</a:t>
            </a:r>
          </a:p>
          <a:p>
            <a:pPr marL="285750" indent="-285750">
              <a:buFont typeface="Wingdings" panose="05000000000000000000" pitchFamily="2" charset="2"/>
              <a:buChar char="q"/>
            </a:pPr>
            <a:r>
              <a:rPr lang="en-GB" dirty="0"/>
              <a:t>Smart repair videos and instructions. Make your own repairs</a:t>
            </a:r>
          </a:p>
          <a:p>
            <a:pPr marL="285750" indent="-285750">
              <a:buFont typeface="Wingdings" panose="05000000000000000000" pitchFamily="2" charset="2"/>
              <a:buChar char="q"/>
            </a:pPr>
            <a:r>
              <a:rPr lang="en-GB" dirty="0"/>
              <a:t>One to one mentoring</a:t>
            </a:r>
          </a:p>
          <a:p>
            <a:pPr marL="285750" indent="-285750">
              <a:buFont typeface="Wingdings" panose="05000000000000000000" pitchFamily="2" charset="2"/>
              <a:buChar char="q"/>
            </a:pPr>
            <a:r>
              <a:rPr lang="en-GB" dirty="0"/>
              <a:t>Videos of all our vehicles you wish to buy, descriptions and reports</a:t>
            </a:r>
          </a:p>
          <a:p>
            <a:pPr marL="285750" indent="-285750">
              <a:buFont typeface="Wingdings" panose="05000000000000000000" pitchFamily="2" charset="2"/>
              <a:buChar char="q"/>
            </a:pPr>
            <a:r>
              <a:rPr lang="en-GB" dirty="0"/>
              <a:t>On-going support for as long as you need</a:t>
            </a:r>
          </a:p>
          <a:p>
            <a:pPr marL="285750" indent="-285750">
              <a:buFont typeface="Wingdings" panose="05000000000000000000" pitchFamily="2" charset="2"/>
              <a:buChar char="q"/>
            </a:pPr>
            <a:r>
              <a:rPr lang="en-GB" dirty="0"/>
              <a:t>Optional website</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3609" y="393124"/>
            <a:ext cx="1801145" cy="1801145"/>
          </a:xfrm>
          <a:prstGeom prst="rect">
            <a:avLst/>
          </a:prstGeo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8569" y="5364129"/>
            <a:ext cx="1911222" cy="71697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243" y="5952616"/>
            <a:ext cx="2645791" cy="5968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170" y="3156700"/>
            <a:ext cx="2644021" cy="1499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064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 y="126749"/>
            <a:ext cx="12068014" cy="2624675"/>
          </a:xfrm>
        </p:spPr>
        <p:txBody>
          <a:bodyPr>
            <a:normAutofit fontScale="90000"/>
          </a:bodyPr>
          <a:lstStyle/>
          <a:p>
            <a:pPr algn="l"/>
            <a:r>
              <a:rPr lang="en-GB" sz="3200" dirty="0">
                <a:latin typeface="Copperplate Gothic Bold" panose="020E0705020206020404" pitchFamily="34" charset="0"/>
              </a:rPr>
              <a:t>If you would like to discuss our opportunity in more detail, or have any questions?</a:t>
            </a:r>
            <a:br>
              <a:rPr lang="en-GB" sz="3200" dirty="0">
                <a:latin typeface="Copperplate Gothic Bold" panose="020E0705020206020404" pitchFamily="34" charset="0"/>
              </a:rPr>
            </a:br>
            <a:br>
              <a:rPr lang="en-GB" sz="3200" dirty="0">
                <a:latin typeface="Copperplate Gothic Bold" panose="020E0705020206020404" pitchFamily="34" charset="0"/>
              </a:rPr>
            </a:br>
            <a:r>
              <a:rPr lang="en-GB" sz="3200" dirty="0">
                <a:latin typeface="Copperplate Gothic Bold" panose="020E0705020206020404" pitchFamily="34" charset="0"/>
              </a:rPr>
              <a:t>Please contact; Emma Slater to arrange a call meeting:</a:t>
            </a:r>
            <a:br>
              <a:rPr lang="en-GB" sz="3200" dirty="0">
                <a:latin typeface="Copperplate Gothic Bold" panose="020E0705020206020404" pitchFamily="34" charset="0"/>
              </a:rPr>
            </a:br>
            <a:r>
              <a:rPr lang="en-GB" sz="3200" dirty="0">
                <a:latin typeface="Copperplate Gothic Bold" panose="020E0705020206020404" pitchFamily="34" charset="0"/>
              </a:rPr>
              <a:t>Email her at: </a:t>
            </a:r>
            <a:r>
              <a:rPr lang="en-GB" sz="3200" dirty="0">
                <a:latin typeface="Copperplate Gothic Bold" panose="020E0705020206020404" pitchFamily="34" charset="0"/>
                <a:hlinkClick r:id="rId2"/>
              </a:rPr>
              <a:t>sales@clpromotions.net</a:t>
            </a:r>
            <a:br>
              <a:rPr lang="en-GB" sz="4000" dirty="0">
                <a:latin typeface="Copperplate Gothic Bold" panose="020E0705020206020404" pitchFamily="34" charset="0"/>
              </a:rPr>
            </a:br>
            <a:endParaRPr lang="en-GB" sz="1400" u="sng" dirty="0">
              <a:solidFill>
                <a:schemeClr val="accent2">
                  <a:lumMod val="75000"/>
                </a:schemeClr>
              </a:solidFill>
              <a:latin typeface="Copperplate Gothic Bold" panose="020E0705020206020404" pitchFamily="34" charset="0"/>
            </a:endParaRPr>
          </a:p>
        </p:txBody>
      </p:sp>
      <p:sp>
        <p:nvSpPr>
          <p:cNvPr id="3" name="Text Placeholder 2"/>
          <p:cNvSpPr>
            <a:spLocks noGrp="1"/>
          </p:cNvSpPr>
          <p:nvPr>
            <p:ph type="body" idx="1"/>
          </p:nvPr>
        </p:nvSpPr>
        <p:spPr>
          <a:xfrm>
            <a:off x="6350467" y="6198624"/>
            <a:ext cx="2457302" cy="485045"/>
          </a:xfrm>
        </p:spPr>
        <p:txBody>
          <a:bodyPr>
            <a:normAutofit fontScale="85000" lnSpcReduction="10000"/>
          </a:bodyPr>
          <a:lstStyle/>
          <a:p>
            <a:r>
              <a:rPr lang="en-GB" dirty="0"/>
              <a:t>Owned &amp; Promoted by: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243" y="4097671"/>
            <a:ext cx="4706319" cy="25859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962" y="6086866"/>
            <a:ext cx="2645791" cy="596803"/>
          </a:xfrm>
          <a:prstGeom prst="rect">
            <a:avLst/>
          </a:prstGeom>
        </p:spPr>
      </p:pic>
      <p:sp>
        <p:nvSpPr>
          <p:cNvPr id="6" name="TextBox 5"/>
          <p:cNvSpPr txBox="1"/>
          <p:nvPr/>
        </p:nvSpPr>
        <p:spPr>
          <a:xfrm>
            <a:off x="306243" y="3023129"/>
            <a:ext cx="6675225" cy="923330"/>
          </a:xfrm>
          <a:prstGeom prst="rect">
            <a:avLst/>
          </a:prstGeom>
          <a:noFill/>
        </p:spPr>
        <p:txBody>
          <a:bodyPr wrap="none" rtlCol="0">
            <a:spAutoFit/>
          </a:bodyPr>
          <a:lstStyle/>
          <a:p>
            <a:r>
              <a:rPr lang="en-GB" dirty="0"/>
              <a:t>If you wish to join, simply email us at: </a:t>
            </a:r>
            <a:r>
              <a:rPr lang="en-GB" dirty="0">
                <a:hlinkClick r:id="rId2"/>
              </a:rPr>
              <a:t>sales@clpromotions.net</a:t>
            </a:r>
            <a:endParaRPr lang="en-GB" dirty="0"/>
          </a:p>
          <a:p>
            <a:r>
              <a:rPr lang="en-GB" dirty="0"/>
              <a:t>We will then forward you an invoice and instructions! </a:t>
            </a:r>
          </a:p>
          <a:p>
            <a:r>
              <a:rPr lang="en-GB" dirty="0"/>
              <a:t>Tel: 01625 501596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3937" y="2581610"/>
            <a:ext cx="1694780" cy="1694780"/>
          </a:xfrm>
          <a:prstGeom prst="rect">
            <a:avLst/>
          </a:prstGeom>
        </p:spPr>
      </p:pic>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682" y="3023129"/>
            <a:ext cx="1911222" cy="716978"/>
          </a:xfrm>
          <a:prstGeom prst="rect">
            <a:avLst/>
          </a:prstGeom>
        </p:spPr>
      </p:pic>
    </p:spTree>
    <p:extLst>
      <p:ext uri="{BB962C8B-B14F-4D97-AF65-F5344CB8AC3E}">
        <p14:creationId xmlns:p14="http://schemas.microsoft.com/office/powerpoint/2010/main" val="215335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243" y="97458"/>
            <a:ext cx="11533908" cy="1937288"/>
          </a:xfrm>
        </p:spPr>
        <p:txBody>
          <a:bodyPr>
            <a:normAutofit/>
          </a:bodyPr>
          <a:lstStyle/>
          <a:p>
            <a:r>
              <a:rPr lang="en-GB" sz="4000" dirty="0"/>
              <a:t>We have an endless supply of trade vehicles from the UK’s leading trade experts with over </a:t>
            </a:r>
            <a:br>
              <a:rPr lang="en-GB" sz="4000" dirty="0"/>
            </a:br>
            <a:r>
              <a:rPr lang="en-GB" sz="4000" dirty="0"/>
              <a:t>30 years experience!</a:t>
            </a:r>
          </a:p>
        </p:txBody>
      </p:sp>
      <p:sp>
        <p:nvSpPr>
          <p:cNvPr id="3" name="Subtitle 2"/>
          <p:cNvSpPr>
            <a:spLocks noGrp="1"/>
          </p:cNvSpPr>
          <p:nvPr>
            <p:ph type="subTitle" idx="1"/>
          </p:nvPr>
        </p:nvSpPr>
        <p:spPr>
          <a:xfrm>
            <a:off x="906667" y="2833816"/>
            <a:ext cx="6976944" cy="1504848"/>
          </a:xfrm>
        </p:spPr>
        <p:txBody>
          <a:bodyPr>
            <a:normAutofit/>
          </a:bodyPr>
          <a:lstStyle/>
          <a:p>
            <a:pPr algn="l"/>
            <a:r>
              <a:rPr lang="en-GB" dirty="0"/>
              <a:t>Run your own trade car sales business from home or office!</a:t>
            </a:r>
          </a:p>
          <a:p>
            <a:pPr algn="l"/>
            <a:r>
              <a:rPr lang="en-GB" dirty="0"/>
              <a:t>No experience required, we are here to give you</a:t>
            </a:r>
          </a:p>
          <a:p>
            <a:pPr algn="l"/>
            <a:r>
              <a:rPr lang="en-GB" dirty="0"/>
              <a:t>full guidance with on-going support…</a:t>
            </a:r>
          </a:p>
          <a:p>
            <a:endParaRPr lang="en-GB"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5675" y="2682902"/>
            <a:ext cx="4886325" cy="268490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43" y="5952616"/>
            <a:ext cx="2645791" cy="5968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7841" y="5109631"/>
            <a:ext cx="1542310" cy="1542310"/>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7664" y="5449901"/>
            <a:ext cx="1911222" cy="716978"/>
          </a:xfrm>
          <a:prstGeom prst="rect">
            <a:avLst/>
          </a:prstGeom>
        </p:spPr>
      </p:pic>
      <p:sp>
        <p:nvSpPr>
          <p:cNvPr id="5" name="TextBox 4"/>
          <p:cNvSpPr txBox="1"/>
          <p:nvPr/>
        </p:nvSpPr>
        <p:spPr>
          <a:xfrm>
            <a:off x="386243" y="4514587"/>
            <a:ext cx="6919432" cy="646331"/>
          </a:xfrm>
          <a:prstGeom prst="rect">
            <a:avLst/>
          </a:prstGeom>
          <a:noFill/>
        </p:spPr>
        <p:txBody>
          <a:bodyPr wrap="square" rtlCol="0">
            <a:spAutoFit/>
          </a:bodyPr>
          <a:lstStyle/>
          <a:p>
            <a:r>
              <a:rPr lang="en-GB" dirty="0"/>
              <a:t>First, watch this short video so you get a basic understanding of what we offer and then read on: </a:t>
            </a:r>
            <a:r>
              <a:rPr lang="en-GB" u="sng" dirty="0">
                <a:solidFill>
                  <a:schemeClr val="accent3">
                    <a:lumMod val="60000"/>
                    <a:lumOff val="40000"/>
                  </a:schemeClr>
                </a:solidFill>
              </a:rPr>
              <a:t>https://youtu.be/xxl17qil8cU</a:t>
            </a:r>
          </a:p>
        </p:txBody>
      </p:sp>
    </p:spTree>
    <p:extLst>
      <p:ext uri="{BB962C8B-B14F-4D97-AF65-F5344CB8AC3E}">
        <p14:creationId xmlns:p14="http://schemas.microsoft.com/office/powerpoint/2010/main" val="52078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1300548"/>
            <a:ext cx="10515600" cy="2156509"/>
          </a:xfrm>
        </p:spPr>
        <p:txBody>
          <a:bodyPr>
            <a:normAutofit fontScale="90000"/>
          </a:bodyPr>
          <a:lstStyle/>
          <a:p>
            <a:br>
              <a:rPr lang="en-GB" dirty="0"/>
            </a:br>
            <a:br>
              <a:rPr lang="en-GB" dirty="0"/>
            </a:br>
            <a:br>
              <a:rPr lang="en-GB" dirty="0"/>
            </a:br>
            <a:br>
              <a:rPr lang="en-GB" dirty="0"/>
            </a:br>
            <a:br>
              <a:rPr lang="en-GB" dirty="0"/>
            </a:br>
            <a:br>
              <a:rPr lang="en-GB" dirty="0"/>
            </a:br>
            <a:r>
              <a:rPr lang="en-GB" dirty="0">
                <a:latin typeface="Copperplate Gothic Bold" panose="020E0705020206020404" pitchFamily="34" charset="0"/>
              </a:rPr>
              <a:t>Our Product:</a:t>
            </a:r>
            <a:br>
              <a:rPr lang="en-GB" dirty="0">
                <a:latin typeface="Copperplate Gothic Bold" panose="020E0705020206020404" pitchFamily="34" charset="0"/>
              </a:rPr>
            </a:br>
            <a:br>
              <a:rPr lang="en-GB" dirty="0"/>
            </a:br>
            <a:br>
              <a:rPr lang="en-GB" dirty="0"/>
            </a:br>
            <a:r>
              <a:rPr lang="en-GB" sz="2200" dirty="0">
                <a:effectLst/>
                <a:latin typeface="Calibri Light" panose="020F0302020204030204" pitchFamily="34" charset="0"/>
                <a:cs typeface="Calibri Light" panose="020F0302020204030204" pitchFamily="34" charset="0"/>
              </a:rPr>
              <a:t>Buy our vehicles at trade prices… </a:t>
            </a:r>
            <a:br>
              <a:rPr lang="en-GB" sz="2200" dirty="0">
                <a:effectLst/>
                <a:latin typeface="Calibri Light" panose="020F0302020204030204" pitchFamily="34" charset="0"/>
                <a:cs typeface="Calibri Light" panose="020F0302020204030204" pitchFamily="34" charset="0"/>
              </a:rPr>
            </a:br>
            <a:r>
              <a:rPr lang="en-GB" sz="2200" dirty="0">
                <a:effectLst/>
                <a:latin typeface="Calibri Light" panose="020F0302020204030204" pitchFamily="34" charset="0"/>
                <a:cs typeface="Calibri Light" panose="020F0302020204030204" pitchFamily="34" charset="0"/>
              </a:rPr>
              <a:t>Or, just sell ours – no funds required!!!</a:t>
            </a:r>
            <a:br>
              <a:rPr lang="en-GB" sz="2200" dirty="0">
                <a:effectLst/>
                <a:latin typeface="Calibri Light" panose="020F0302020204030204" pitchFamily="34" charset="0"/>
                <a:cs typeface="Calibri Light" panose="020F0302020204030204" pitchFamily="34" charset="0"/>
              </a:rPr>
            </a:br>
            <a:br>
              <a:rPr lang="en-GB" sz="2200" dirty="0">
                <a:effectLst/>
                <a:latin typeface="Calibri Light" panose="020F0302020204030204" pitchFamily="34" charset="0"/>
                <a:cs typeface="Calibri Light" panose="020F0302020204030204" pitchFamily="34" charset="0"/>
              </a:rPr>
            </a:br>
            <a:r>
              <a:rPr lang="en-GB" sz="2200" dirty="0">
                <a:effectLst/>
                <a:latin typeface="Calibri Light" panose="020F0302020204030204" pitchFamily="34" charset="0"/>
                <a:cs typeface="Calibri Light" panose="020F0302020204030204" pitchFamily="34" charset="0"/>
              </a:rPr>
              <a:t>100%, trade vehicles (</a:t>
            </a:r>
            <a:r>
              <a:rPr lang="en-GB" sz="2200" dirty="0" err="1">
                <a:effectLst/>
                <a:latin typeface="Calibri Light" panose="020F0302020204030204" pitchFamily="34" charset="0"/>
                <a:cs typeface="Calibri Light" panose="020F0302020204030204" pitchFamily="34" charset="0"/>
              </a:rPr>
              <a:t>HPi</a:t>
            </a:r>
            <a:r>
              <a:rPr lang="en-GB" sz="2200" dirty="0">
                <a:effectLst/>
                <a:latin typeface="Calibri Light" panose="020F0302020204030204" pitchFamily="34" charset="0"/>
                <a:cs typeface="Calibri Light" panose="020F0302020204030204" pitchFamily="34" charset="0"/>
              </a:rPr>
              <a:t> clear or category cars ) mint condition or they might have just a few marks or dents, all types available, some still with manufactures warranties!</a:t>
            </a:r>
            <a:br>
              <a:rPr lang="en-GB" sz="2200" dirty="0">
                <a:effectLst/>
                <a:latin typeface="Calibri Light" panose="020F0302020204030204" pitchFamily="34" charset="0"/>
                <a:cs typeface="Calibri Light" panose="020F0302020204030204" pitchFamily="34" charset="0"/>
              </a:rPr>
            </a:br>
            <a:br>
              <a:rPr lang="en-GB" sz="2200" dirty="0">
                <a:latin typeface="Calibri Light" panose="020F0302020204030204" pitchFamily="34" charset="0"/>
                <a:cs typeface="Calibri Light" panose="020F0302020204030204" pitchFamily="34" charset="0"/>
              </a:rPr>
            </a:br>
            <a:r>
              <a:rPr lang="en-GB" sz="2200" dirty="0">
                <a:latin typeface="Calibri Light" panose="020F0302020204030204" pitchFamily="34" charset="0"/>
                <a:cs typeface="Calibri Light" panose="020F0302020204030204" pitchFamily="34" charset="0"/>
              </a:rPr>
              <a:t>Our members simply login to our “members area” to see our vehicles at trade prices!</a:t>
            </a:r>
            <a:br>
              <a:rPr lang="en-GB" sz="2200" dirty="0">
                <a:latin typeface="Calibri Light" panose="020F0302020204030204" pitchFamily="34" charset="0"/>
                <a:cs typeface="Calibri Light" panose="020F0302020204030204" pitchFamily="34" charset="0"/>
              </a:rPr>
            </a:br>
            <a:br>
              <a:rPr lang="en-GB" sz="2200" dirty="0">
                <a:latin typeface="Calibri Light" panose="020F0302020204030204" pitchFamily="34" charset="0"/>
                <a:cs typeface="Calibri Light" panose="020F0302020204030204" pitchFamily="34" charset="0"/>
              </a:rPr>
            </a:br>
            <a:r>
              <a:rPr lang="en-GB" sz="2200" dirty="0">
                <a:effectLst/>
                <a:latin typeface="Calibri Light" panose="020F0302020204030204" pitchFamily="34" charset="0"/>
                <a:cs typeface="Calibri Light" panose="020F0302020204030204" pitchFamily="34" charset="0"/>
              </a:rPr>
              <a:t>No bidding required | No auctions to deal with | No travelling required| Nationwide delivery/collection will be available at your finger tips…</a:t>
            </a:r>
            <a:br>
              <a:rPr lang="en-GB" sz="2200" dirty="0">
                <a:effectLst/>
                <a:latin typeface="Calibri Light" panose="020F0302020204030204" pitchFamily="34" charset="0"/>
                <a:cs typeface="Calibri Light" panose="020F0302020204030204" pitchFamily="34" charset="0"/>
              </a:rPr>
            </a:br>
            <a:br>
              <a:rPr lang="en-GB" sz="2200" dirty="0">
                <a:effectLst/>
                <a:latin typeface="Calibri Light" panose="020F0302020204030204" pitchFamily="34" charset="0"/>
                <a:cs typeface="Calibri Light" panose="020F0302020204030204" pitchFamily="34" charset="0"/>
              </a:rPr>
            </a:br>
            <a:r>
              <a:rPr lang="en-GB" sz="2200" dirty="0">
                <a:effectLst/>
                <a:latin typeface="Calibri Light" panose="020F0302020204030204" pitchFamily="34" charset="0"/>
                <a:cs typeface="Calibri Light" panose="020F0302020204030204" pitchFamily="34" charset="0"/>
              </a:rPr>
              <a:t>Cars from £500 to Millions!</a:t>
            </a:r>
            <a:br>
              <a:rPr lang="en-GB" sz="2200" dirty="0">
                <a:effectLst/>
                <a:latin typeface="Calibri Light" panose="020F0302020204030204" pitchFamily="34" charset="0"/>
                <a:cs typeface="Calibri Light" panose="020F0302020204030204" pitchFamily="34" charset="0"/>
              </a:rPr>
            </a:br>
            <a:br>
              <a:rPr lang="en-GB" sz="3100" dirty="0">
                <a:latin typeface="Copperplate Gothic Bold" panose="020E0705020206020404" pitchFamily="34" charset="0"/>
              </a:rPr>
            </a:br>
            <a:endParaRPr lang="en-GB" sz="3100" dirty="0">
              <a:latin typeface="Copperplate Gothic Bold" panose="020E07050202060204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941" y="6085743"/>
            <a:ext cx="2382794" cy="53748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648" y="344958"/>
            <a:ext cx="3218641" cy="211223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112" y="529393"/>
            <a:ext cx="1542310" cy="1542310"/>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6929" y="5995994"/>
            <a:ext cx="1911222" cy="716978"/>
          </a:xfrm>
          <a:prstGeom prst="rect">
            <a:avLst/>
          </a:prstGeom>
        </p:spPr>
      </p:pic>
    </p:spTree>
    <p:extLst>
      <p:ext uri="{BB962C8B-B14F-4D97-AF65-F5344CB8AC3E}">
        <p14:creationId xmlns:p14="http://schemas.microsoft.com/office/powerpoint/2010/main" val="121067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71" y="851158"/>
            <a:ext cx="8931876" cy="1243913"/>
          </a:xfrm>
        </p:spPr>
        <p:txBody>
          <a:bodyPr>
            <a:normAutofit fontScale="90000"/>
          </a:bodyPr>
          <a:lstStyle/>
          <a:p>
            <a:pPr algn="ct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r>
              <a:rPr lang="en-GB" dirty="0">
                <a:latin typeface="Copperplate Gothic Bold" panose="020E0705020206020404" pitchFamily="34" charset="0"/>
              </a:rPr>
              <a:t>Our Business Model:</a:t>
            </a:r>
            <a:br>
              <a:rPr lang="en-GB" dirty="0">
                <a:latin typeface="Copperplate Gothic Bold" panose="020E0705020206020404" pitchFamily="34" charset="0"/>
              </a:rPr>
            </a:br>
            <a:br>
              <a:rPr lang="en-GB" dirty="0">
                <a:latin typeface="Copperplate Gothic Bold" panose="020E0705020206020404" pitchFamily="34" charset="0"/>
              </a:rPr>
            </a:br>
            <a:br>
              <a:rPr lang="en-GB" dirty="0">
                <a:latin typeface="Copperplate Gothic Bold" panose="020E0705020206020404" pitchFamily="34" charset="0"/>
              </a:rPr>
            </a:br>
            <a:r>
              <a:rPr lang="en-GB" sz="1800" dirty="0">
                <a:latin typeface="+mn-lt"/>
              </a:rPr>
              <a:t>Working from home or anywhere you chose! You’ll be able to purchase these vehicles direct from us at trade prices, from just £500, whenever you wish. No bidding is required or complicated auctions to deal with, just say you want it and follow our instructions.</a:t>
            </a:r>
            <a:br>
              <a:rPr lang="en-GB" sz="1800" dirty="0">
                <a:latin typeface="+mn-lt"/>
              </a:rPr>
            </a:br>
            <a:br>
              <a:rPr lang="en-GB" sz="1800" dirty="0">
                <a:latin typeface="+mn-lt"/>
              </a:rPr>
            </a:br>
            <a:r>
              <a:rPr lang="en-GB" sz="1800" dirty="0">
                <a:latin typeface="+mn-lt"/>
              </a:rPr>
              <a:t>We offer detailed instructions and on-going support and guidance, so no experience is required, but the love of cars is helpful.</a:t>
            </a:r>
            <a:br>
              <a:rPr lang="en-GB" sz="1800" dirty="0">
                <a:latin typeface="+mn-lt"/>
              </a:rPr>
            </a:br>
            <a:br>
              <a:rPr lang="en-GB" sz="1800" dirty="0">
                <a:latin typeface="+mn-lt"/>
              </a:rPr>
            </a:br>
            <a:r>
              <a:rPr lang="en-GB" sz="1800" dirty="0">
                <a:latin typeface="+mn-lt"/>
              </a:rPr>
              <a:t>We inspect all our vehicles and give a detailed description of the condition and if it has any known issues. You can even request a walk-around video of the vehicle you are interested in, this saves time, so no travelling is needed.</a:t>
            </a:r>
            <a:br>
              <a:rPr lang="en-GB" sz="1800" dirty="0">
                <a:latin typeface="+mn-lt"/>
              </a:rPr>
            </a:br>
            <a:br>
              <a:rPr lang="en-GB" sz="1800" dirty="0">
                <a:latin typeface="+mn-lt"/>
              </a:rPr>
            </a:br>
            <a:r>
              <a:rPr lang="en-GB" sz="1800" dirty="0">
                <a:latin typeface="+mn-lt"/>
              </a:rPr>
              <a:t>Cars are available everyday, with new ones been added all the time. So, as and when you are ready, simply visit our app and check out what’s on offer. </a:t>
            </a:r>
            <a:br>
              <a:rPr lang="en-GB" sz="1800" dirty="0">
                <a:latin typeface="+mn-lt"/>
              </a:rPr>
            </a:br>
            <a:br>
              <a:rPr lang="en-GB" sz="1800" dirty="0">
                <a:latin typeface="+mn-lt"/>
              </a:rPr>
            </a:br>
            <a:r>
              <a:rPr lang="en-GB" sz="1800" dirty="0">
                <a:latin typeface="+mn-lt"/>
              </a:rPr>
              <a:t>If you are looking for a certain type of vehicle, simply message us direct as a member, tells us what you want and we’ll search our massive data base to find that vehicle…</a:t>
            </a:r>
            <a:br>
              <a:rPr lang="en-GB" sz="1800" dirty="0">
                <a:latin typeface="+mn-lt"/>
              </a:rPr>
            </a:br>
            <a:br>
              <a:rPr lang="en-GB" sz="1800" dirty="0">
                <a:latin typeface="+mn-lt"/>
              </a:rPr>
            </a:br>
            <a:br>
              <a:rPr lang="en-GB" sz="1800" dirty="0">
                <a:latin typeface="+mn-lt"/>
              </a:rPr>
            </a:br>
            <a:br>
              <a:rPr lang="en-GB" sz="2000" dirty="0">
                <a:latin typeface="+mn-lt"/>
              </a:rPr>
            </a:br>
            <a:br>
              <a:rPr lang="en-GB" sz="2000" dirty="0">
                <a:latin typeface="Copperplate Gothic Bold" panose="020E0705020206020404" pitchFamily="34" charset="0"/>
              </a:rPr>
            </a:br>
            <a:br>
              <a:rPr lang="en-GB" dirty="0"/>
            </a:b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2899" y="5876668"/>
            <a:ext cx="2645791" cy="59680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947" y="455742"/>
            <a:ext cx="2290770" cy="171807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4177" y="2910128"/>
            <a:ext cx="1542310" cy="1542310"/>
          </a:xfrm>
          <a:prstGeom prst="rect">
            <a:avLst/>
          </a:prstGeom>
        </p:spPr>
      </p:pic>
      <p:pic>
        <p:nvPicPr>
          <p:cNvPr id="6" name="Picture 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751" y="956292"/>
            <a:ext cx="1911222" cy="716978"/>
          </a:xfrm>
          <a:prstGeom prst="rect">
            <a:avLst/>
          </a:prstGeom>
        </p:spPr>
      </p:pic>
    </p:spTree>
    <p:extLst>
      <p:ext uri="{BB962C8B-B14F-4D97-AF65-F5344CB8AC3E}">
        <p14:creationId xmlns:p14="http://schemas.microsoft.com/office/powerpoint/2010/main" val="873878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238" y="3308667"/>
            <a:ext cx="9547827" cy="2052562"/>
          </a:xfrm>
        </p:spPr>
        <p:txBody>
          <a:bodyPr>
            <a:noAutofit/>
          </a:bodyPr>
          <a:lstStyle/>
          <a:p>
            <a:pPr algn="l"/>
            <a:r>
              <a:rPr lang="en-GB" sz="2000" dirty="0">
                <a:solidFill>
                  <a:schemeClr val="tx1"/>
                </a:solidFill>
              </a:rPr>
              <a:t>Here is an example of just one of our cars that recently sold, so you can see yourself, how the profit margins work!</a:t>
            </a:r>
          </a:p>
          <a:p>
            <a:pPr algn="l"/>
            <a:endParaRPr lang="en-GB" sz="2000" dirty="0">
              <a:solidFill>
                <a:schemeClr val="tx1"/>
              </a:solidFill>
            </a:endParaRPr>
          </a:p>
          <a:p>
            <a:pPr algn="l"/>
            <a:r>
              <a:rPr lang="en-GB" sz="2000" dirty="0">
                <a:solidFill>
                  <a:schemeClr val="tx1"/>
                </a:solidFill>
              </a:rPr>
              <a:t>2020 (70) Renault </a:t>
            </a:r>
            <a:r>
              <a:rPr lang="en-GB" sz="2000" dirty="0" err="1">
                <a:solidFill>
                  <a:schemeClr val="tx1"/>
                </a:solidFill>
              </a:rPr>
              <a:t>Captur</a:t>
            </a:r>
            <a:r>
              <a:rPr lang="en-GB" sz="2000" dirty="0">
                <a:solidFill>
                  <a:schemeClr val="tx1"/>
                </a:solidFill>
              </a:rPr>
              <a:t> 1.5 dci GT Line (only 15,350 miles) Top of the line, heated leather seats, sat </a:t>
            </a:r>
            <a:r>
              <a:rPr lang="en-GB" sz="2000" dirty="0" err="1">
                <a:solidFill>
                  <a:schemeClr val="tx1"/>
                </a:solidFill>
              </a:rPr>
              <a:t>nav</a:t>
            </a:r>
            <a:r>
              <a:rPr lang="en-GB" sz="2000" dirty="0">
                <a:solidFill>
                  <a:schemeClr val="tx1"/>
                </a:solidFill>
              </a:rPr>
              <a:t>, </a:t>
            </a:r>
            <a:r>
              <a:rPr lang="en-GB" sz="2000" dirty="0" err="1">
                <a:solidFill>
                  <a:schemeClr val="tx1"/>
                </a:solidFill>
              </a:rPr>
              <a:t>etc</a:t>
            </a:r>
            <a:r>
              <a:rPr lang="en-GB" sz="2000" dirty="0">
                <a:solidFill>
                  <a:schemeClr val="tx1"/>
                </a:solidFill>
              </a:rPr>
              <a:t>! 100% </a:t>
            </a:r>
            <a:r>
              <a:rPr lang="en-GB" sz="2000" dirty="0" err="1">
                <a:solidFill>
                  <a:schemeClr val="tx1"/>
                </a:solidFill>
              </a:rPr>
              <a:t>HPi</a:t>
            </a:r>
            <a:r>
              <a:rPr lang="en-GB" sz="2000" dirty="0">
                <a:solidFill>
                  <a:schemeClr val="tx1"/>
                </a:solidFill>
              </a:rPr>
              <a:t> Clear.</a:t>
            </a:r>
          </a:p>
          <a:p>
            <a:pPr algn="l"/>
            <a:r>
              <a:rPr lang="en-GB" sz="2000" dirty="0">
                <a:solidFill>
                  <a:schemeClr val="tx1"/>
                </a:solidFill>
              </a:rPr>
              <a:t>Retail price at the time: £11,5950.00 Our price was just £8,495 to our member. </a:t>
            </a:r>
          </a:p>
          <a:p>
            <a:pPr algn="l"/>
            <a:r>
              <a:rPr lang="en-GB" sz="2000" dirty="0">
                <a:solidFill>
                  <a:schemeClr val="tx1"/>
                </a:solidFill>
              </a:rPr>
              <a:t>Max profit retail: £3,100.00 | Private sale: £2,000.00 | Trade sale: £905.00</a:t>
            </a:r>
          </a:p>
          <a:p>
            <a:pPr algn="l"/>
            <a:r>
              <a:rPr lang="en-GB" dirty="0">
                <a:solidFill>
                  <a:schemeClr val="tx1"/>
                </a:solidFill>
              </a:rPr>
              <a:t>It was sold for £11,000 and our member made £2,505 profit…</a:t>
            </a:r>
            <a:endParaRPr lang="en-GB" sz="20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001" y="1512738"/>
            <a:ext cx="3037277" cy="1523384"/>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60001" y="375880"/>
            <a:ext cx="8731250" cy="830997"/>
          </a:xfrm>
          <a:prstGeom prst="rect">
            <a:avLst/>
          </a:prstGeom>
        </p:spPr>
        <p:txBody>
          <a:bodyPr wrap="square">
            <a:spAutoFit/>
          </a:bodyPr>
          <a:lstStyle/>
          <a:p>
            <a:r>
              <a:rPr lang="en-GB" sz="2400" dirty="0">
                <a:latin typeface="Copperplate Gothic Bold" panose="020E0705020206020404" pitchFamily="34" charset="0"/>
              </a:rPr>
              <a:t>Example of your profit margins for a typical car</a:t>
            </a:r>
          </a:p>
          <a:p>
            <a:r>
              <a:rPr lang="en-GB" sz="2400" dirty="0">
                <a:latin typeface="Copperplate Gothic Bold" panose="020E0705020206020404" pitchFamily="34" charset="0"/>
              </a:rPr>
              <a:t>Dated 10.06.2024</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1251" y="194575"/>
            <a:ext cx="2645791" cy="5968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008" y="2454876"/>
            <a:ext cx="1972849" cy="1972849"/>
          </a:xfrm>
          <a:prstGeom prst="rect">
            <a:avLst/>
          </a:prstGeom>
        </p:spPr>
      </p:pic>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7821" y="1243137"/>
            <a:ext cx="1911222" cy="716978"/>
          </a:xfrm>
          <a:prstGeom prst="rect">
            <a:avLst/>
          </a:prstGeom>
        </p:spPr>
      </p:pic>
      <p:sp>
        <p:nvSpPr>
          <p:cNvPr id="9" name="TextBox 8">
            <a:extLst>
              <a:ext uri="{FF2B5EF4-FFF2-40B4-BE49-F238E27FC236}">
                <a16:creationId xmlns:a16="http://schemas.microsoft.com/office/drawing/2014/main" id="{573F3822-4AD5-9F38-E88A-41BE6F5C8351}"/>
              </a:ext>
            </a:extLst>
          </p:cNvPr>
          <p:cNvSpPr txBox="1"/>
          <p:nvPr/>
        </p:nvSpPr>
        <p:spPr>
          <a:xfrm>
            <a:off x="5082611" y="1150284"/>
            <a:ext cx="6097424" cy="646331"/>
          </a:xfrm>
          <a:prstGeom prst="rect">
            <a:avLst/>
          </a:prstGeom>
          <a:noFill/>
        </p:spPr>
        <p:txBody>
          <a:bodyPr wrap="square">
            <a:spAutoFit/>
          </a:bodyPr>
          <a:lstStyle/>
          <a:p>
            <a:r>
              <a:rPr lang="en-GB" dirty="0"/>
              <a:t>To view examples of recently sold vehicles</a:t>
            </a:r>
          </a:p>
          <a:p>
            <a:r>
              <a:rPr lang="en-GB" dirty="0"/>
              <a:t>Click on our Facebook icon </a:t>
            </a:r>
          </a:p>
        </p:txBody>
      </p:sp>
      <p:sp>
        <p:nvSpPr>
          <p:cNvPr id="10" name="Arrow: Right 9">
            <a:extLst>
              <a:ext uri="{FF2B5EF4-FFF2-40B4-BE49-F238E27FC236}">
                <a16:creationId xmlns:a16="http://schemas.microsoft.com/office/drawing/2014/main" id="{4074F414-E083-1924-FE46-FB2354A68808}"/>
              </a:ext>
            </a:extLst>
          </p:cNvPr>
          <p:cNvSpPr/>
          <p:nvPr/>
        </p:nvSpPr>
        <p:spPr>
          <a:xfrm>
            <a:off x="8088941" y="1456964"/>
            <a:ext cx="786213" cy="3881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353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610" y="3160388"/>
            <a:ext cx="10107828" cy="2052562"/>
          </a:xfrm>
        </p:spPr>
        <p:txBody>
          <a:bodyPr>
            <a:noAutofit/>
          </a:bodyPr>
          <a:lstStyle/>
          <a:p>
            <a:pPr algn="l"/>
            <a:r>
              <a:rPr lang="en-GB" sz="1800" dirty="0">
                <a:solidFill>
                  <a:schemeClr val="tx1"/>
                </a:solidFill>
              </a:rPr>
              <a:t>Here is an example of just one of our trade cars, so you can see yourself how the profit margins work!</a:t>
            </a:r>
          </a:p>
          <a:p>
            <a:pPr algn="l"/>
            <a:endParaRPr lang="en-GB" sz="1800" dirty="0">
              <a:solidFill>
                <a:schemeClr val="tx1"/>
              </a:solidFill>
            </a:endParaRPr>
          </a:p>
          <a:p>
            <a:pPr algn="l"/>
            <a:r>
              <a:rPr lang="en-GB" sz="1800" dirty="0">
                <a:solidFill>
                  <a:schemeClr val="tx1"/>
                </a:solidFill>
              </a:rPr>
              <a:t>2011 (11) </a:t>
            </a:r>
            <a:r>
              <a:rPr lang="en-GB" sz="1800" dirty="0" err="1">
                <a:solidFill>
                  <a:schemeClr val="tx1"/>
                </a:solidFill>
              </a:rPr>
              <a:t>Landrover</a:t>
            </a:r>
            <a:r>
              <a:rPr lang="en-GB" sz="1800" dirty="0">
                <a:solidFill>
                  <a:schemeClr val="tx1"/>
                </a:solidFill>
              </a:rPr>
              <a:t> Freelander 2.2 Sport LE  - Leather seats, full electrics, FSH, loads of bills, </a:t>
            </a:r>
            <a:r>
              <a:rPr lang="en-GB" sz="1800" dirty="0" err="1">
                <a:solidFill>
                  <a:schemeClr val="tx1"/>
                </a:solidFill>
              </a:rPr>
              <a:t>etc</a:t>
            </a:r>
            <a:r>
              <a:rPr lang="en-GB" sz="1800" dirty="0">
                <a:solidFill>
                  <a:schemeClr val="tx1"/>
                </a:solidFill>
              </a:rPr>
              <a:t>! 100% </a:t>
            </a:r>
            <a:r>
              <a:rPr lang="en-GB" sz="1800" dirty="0" err="1">
                <a:solidFill>
                  <a:schemeClr val="tx1"/>
                </a:solidFill>
              </a:rPr>
              <a:t>HPi</a:t>
            </a:r>
            <a:r>
              <a:rPr lang="en-GB" sz="1800" dirty="0">
                <a:solidFill>
                  <a:schemeClr val="tx1"/>
                </a:solidFill>
              </a:rPr>
              <a:t> Clear in great condition.</a:t>
            </a:r>
          </a:p>
          <a:p>
            <a:pPr algn="l"/>
            <a:r>
              <a:rPr lang="en-GB" sz="1800" dirty="0">
                <a:solidFill>
                  <a:schemeClr val="tx1"/>
                </a:solidFill>
              </a:rPr>
              <a:t>The wheels needed refurbish, headlights polished and a good clean – Our member did this themselves, as he also purchased our “smart package”. This took him 4 hours and saved £300 if he had paid someone else to do it… </a:t>
            </a:r>
          </a:p>
          <a:p>
            <a:pPr algn="l"/>
            <a:r>
              <a:rPr lang="en-GB" sz="1800" dirty="0">
                <a:solidFill>
                  <a:schemeClr val="tx1"/>
                </a:solidFill>
              </a:rPr>
              <a:t>Retail price at the time: £4,995.00 </a:t>
            </a:r>
          </a:p>
          <a:p>
            <a:pPr algn="l"/>
            <a:r>
              <a:rPr lang="en-GB" sz="1800" dirty="0">
                <a:solidFill>
                  <a:schemeClr val="tx1"/>
                </a:solidFill>
              </a:rPr>
              <a:t>Our price £2,495. </a:t>
            </a:r>
          </a:p>
          <a:p>
            <a:pPr algn="l"/>
            <a:r>
              <a:rPr lang="en-GB" sz="1800" dirty="0">
                <a:solidFill>
                  <a:schemeClr val="tx1"/>
                </a:solidFill>
              </a:rPr>
              <a:t>Members Profit: £2,500.00</a:t>
            </a:r>
          </a:p>
        </p:txBody>
      </p:sp>
      <p:sp>
        <p:nvSpPr>
          <p:cNvPr id="2" name="Rectangle 1"/>
          <p:cNvSpPr/>
          <p:nvPr/>
        </p:nvSpPr>
        <p:spPr>
          <a:xfrm>
            <a:off x="164585" y="273655"/>
            <a:ext cx="10432200" cy="830997"/>
          </a:xfrm>
          <a:prstGeom prst="rect">
            <a:avLst/>
          </a:prstGeom>
        </p:spPr>
        <p:txBody>
          <a:bodyPr wrap="square">
            <a:spAutoFit/>
          </a:bodyPr>
          <a:lstStyle/>
          <a:p>
            <a:r>
              <a:rPr lang="en-GB" sz="2400" dirty="0">
                <a:latin typeface="Copperplate Gothic Bold" panose="020E0705020206020404" pitchFamily="34" charset="0"/>
              </a:rPr>
              <a:t>Example of your profit margins on a trade car - </a:t>
            </a:r>
            <a:r>
              <a:rPr lang="en-GB" sz="2400" dirty="0" err="1">
                <a:latin typeface="Copperplate Gothic Bold" panose="020E0705020206020404" pitchFamily="34" charset="0"/>
              </a:rPr>
              <a:t>Hpi</a:t>
            </a:r>
            <a:r>
              <a:rPr lang="en-GB" sz="2400" dirty="0">
                <a:latin typeface="Copperplate Gothic Bold" panose="020E0705020206020404" pitchFamily="34" charset="0"/>
              </a:rPr>
              <a:t> clear - dated 20.06.2024</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3170" y="6082588"/>
            <a:ext cx="2645791" cy="5968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09" y="1198112"/>
            <a:ext cx="2419769" cy="1814827"/>
          </a:xfrm>
          <a:prstGeom prst="rect">
            <a:avLst/>
          </a:prstGeom>
        </p:spPr>
      </p:pic>
      <p:sp>
        <p:nvSpPr>
          <p:cNvPr id="4" name="TextBox 3"/>
          <p:cNvSpPr txBox="1"/>
          <p:nvPr/>
        </p:nvSpPr>
        <p:spPr>
          <a:xfrm>
            <a:off x="3888259" y="1104652"/>
            <a:ext cx="5248681" cy="1754326"/>
          </a:xfrm>
          <a:prstGeom prst="rect">
            <a:avLst/>
          </a:prstGeom>
          <a:noFill/>
        </p:spPr>
        <p:txBody>
          <a:bodyPr wrap="none" rtlCol="0">
            <a:spAutoFit/>
          </a:bodyPr>
          <a:lstStyle/>
          <a:p>
            <a:r>
              <a:rPr lang="en-GB" dirty="0"/>
              <a:t>To see more examples of previously sold vehicles</a:t>
            </a:r>
          </a:p>
          <a:p>
            <a:r>
              <a:rPr lang="en-GB" dirty="0"/>
              <a:t>Visit: </a:t>
            </a:r>
            <a:r>
              <a:rPr lang="en-GB" dirty="0">
                <a:solidFill>
                  <a:schemeClr val="tx2">
                    <a:lumMod val="50000"/>
                  </a:schemeClr>
                </a:solidFill>
                <a:hlinkClick r:id="rId4"/>
              </a:rPr>
              <a:t>https://www.tradercarbuyer.co.uk/</a:t>
            </a:r>
            <a:endParaRPr lang="en-GB" dirty="0">
              <a:solidFill>
                <a:schemeClr val="tx2">
                  <a:lumMod val="50000"/>
                </a:schemeClr>
              </a:solidFill>
            </a:endParaRPr>
          </a:p>
          <a:p>
            <a:endParaRPr lang="en-GB" dirty="0">
              <a:solidFill>
                <a:schemeClr val="tx2">
                  <a:lumMod val="50000"/>
                </a:schemeClr>
              </a:solidFill>
            </a:endParaRPr>
          </a:p>
          <a:p>
            <a:r>
              <a:rPr lang="en-GB" dirty="0"/>
              <a:t>Or,</a:t>
            </a:r>
          </a:p>
          <a:p>
            <a:endParaRPr lang="en-GB" dirty="0"/>
          </a:p>
          <a:p>
            <a:endParaRPr lang="en-GB"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4272" y="2471351"/>
            <a:ext cx="1830647" cy="1830647"/>
          </a:xfrm>
          <a:prstGeom prst="rect">
            <a:avLst/>
          </a:prstGeom>
        </p:spPr>
      </p:pic>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3846" y="1793689"/>
            <a:ext cx="1911222" cy="716978"/>
          </a:xfrm>
          <a:prstGeom prst="rect">
            <a:avLst/>
          </a:prstGeom>
        </p:spPr>
      </p:pic>
    </p:spTree>
    <p:extLst>
      <p:ext uri="{BB962C8B-B14F-4D97-AF65-F5344CB8AC3E}">
        <p14:creationId xmlns:p14="http://schemas.microsoft.com/office/powerpoint/2010/main" val="289873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64" y="258945"/>
            <a:ext cx="11963400" cy="719136"/>
          </a:xfrm>
        </p:spPr>
        <p:txBody>
          <a:bodyPr>
            <a:normAutofit fontScale="90000"/>
          </a:bodyPr>
          <a:lstStyle/>
          <a:p>
            <a:pPr algn="ctr"/>
            <a:r>
              <a:rPr lang="en-GB" sz="3600" dirty="0">
                <a:latin typeface="Copperplate Gothic Bold" panose="020E0705020206020404" pitchFamily="34" charset="0"/>
              </a:rPr>
              <a:t>Work in your spare time – Earn £10,000 per month!</a:t>
            </a:r>
            <a:br>
              <a:rPr lang="en-GB" sz="3600" dirty="0">
                <a:latin typeface="Copperplate Gothic Bold" panose="020E0705020206020404" pitchFamily="34" charset="0"/>
              </a:rPr>
            </a:br>
            <a:r>
              <a:rPr lang="en-GB" sz="2000" dirty="0">
                <a:latin typeface="Copperplate Gothic Bold" panose="020E0705020206020404" pitchFamily="34" charset="0"/>
              </a:rPr>
              <a:t>This is not pie in the sky earnings, our current members are earning this and much more.</a:t>
            </a:r>
          </a:p>
        </p:txBody>
      </p:sp>
      <p:sp>
        <p:nvSpPr>
          <p:cNvPr id="3" name="Text Placeholder 2"/>
          <p:cNvSpPr>
            <a:spLocks noGrp="1"/>
          </p:cNvSpPr>
          <p:nvPr>
            <p:ph type="body" idx="1"/>
          </p:nvPr>
        </p:nvSpPr>
        <p:spPr>
          <a:xfrm>
            <a:off x="239062" y="1180948"/>
            <a:ext cx="9819337" cy="3422098"/>
          </a:xfrm>
        </p:spPr>
        <p:txBody>
          <a:bodyPr>
            <a:normAutofit fontScale="25000" lnSpcReduction="20000"/>
          </a:bodyPr>
          <a:lstStyle/>
          <a:p>
            <a:pPr algn="l"/>
            <a:r>
              <a:rPr lang="en-GB" sz="5600" b="1" dirty="0">
                <a:solidFill>
                  <a:schemeClr val="tx1"/>
                </a:solidFill>
                <a:latin typeface="+mj-lt"/>
              </a:rPr>
              <a:t>Just selling 4 cars a month, average profit of £2,000.00 per car</a:t>
            </a:r>
          </a:p>
          <a:p>
            <a:pPr marL="342900" indent="-342900" algn="l">
              <a:buFont typeface="Arial" panose="020B0604020202020204" pitchFamily="34" charset="0"/>
              <a:buChar char="•"/>
            </a:pPr>
            <a:r>
              <a:rPr lang="en-GB" sz="5600" b="1" dirty="0">
                <a:solidFill>
                  <a:schemeClr val="tx1"/>
                </a:solidFill>
                <a:latin typeface="+mj-lt"/>
              </a:rPr>
              <a:t>2 cars = £4,000.00</a:t>
            </a:r>
          </a:p>
          <a:p>
            <a:pPr marL="342900" indent="-342900" algn="l">
              <a:buFont typeface="Arial" panose="020B0604020202020204" pitchFamily="34" charset="0"/>
              <a:buChar char="•"/>
            </a:pPr>
            <a:r>
              <a:rPr lang="en-GB" sz="5600" b="1" dirty="0">
                <a:solidFill>
                  <a:schemeClr val="tx1"/>
                </a:solidFill>
                <a:latin typeface="+mj-lt"/>
              </a:rPr>
              <a:t>4 cars = £8,000.00</a:t>
            </a:r>
          </a:p>
          <a:p>
            <a:pPr algn="l"/>
            <a:r>
              <a:rPr lang="en-GB" sz="5600" dirty="0">
                <a:solidFill>
                  <a:schemeClr val="tx1"/>
                </a:solidFill>
                <a:latin typeface="+mj-lt"/>
              </a:rPr>
              <a:t>So, you can see, there is massive potential here, we do it every day!</a:t>
            </a:r>
          </a:p>
          <a:p>
            <a:pPr algn="l"/>
            <a:r>
              <a:rPr lang="en-GB" sz="5600" dirty="0">
                <a:solidFill>
                  <a:schemeClr val="tx1"/>
                </a:solidFill>
                <a:latin typeface="+mj-lt"/>
              </a:rPr>
              <a:t>Literally, just a few hours is all it takes on your part, as we do the hard work for you, finding and supplying the cars! </a:t>
            </a:r>
          </a:p>
          <a:p>
            <a:pPr algn="l"/>
            <a:endParaRPr lang="en-GB" sz="5600" dirty="0">
              <a:solidFill>
                <a:schemeClr val="tx1"/>
              </a:solidFill>
              <a:latin typeface="+mj-lt"/>
            </a:endParaRPr>
          </a:p>
          <a:p>
            <a:pPr algn="l"/>
            <a:r>
              <a:rPr lang="en-GB" sz="8000" b="1" dirty="0">
                <a:solidFill>
                  <a:schemeClr val="tx1"/>
                </a:solidFill>
                <a:latin typeface="+mj-lt"/>
              </a:rPr>
              <a:t>You can sell cars within hours!</a:t>
            </a:r>
          </a:p>
          <a:p>
            <a:pPr algn="l"/>
            <a:r>
              <a:rPr lang="en-GB" sz="5600" dirty="0">
                <a:solidFill>
                  <a:schemeClr val="tx1"/>
                </a:solidFill>
                <a:latin typeface="+mj-lt"/>
              </a:rPr>
              <a:t>As a member, we are here to support you every step, to ensure you don’t make the mistakes that in-experienced people make everyday!</a:t>
            </a:r>
          </a:p>
          <a:p>
            <a:pPr algn="l"/>
            <a:r>
              <a:rPr lang="en-GB" sz="5600" dirty="0">
                <a:solidFill>
                  <a:schemeClr val="tx1"/>
                </a:solidFill>
                <a:latin typeface="+mj-lt"/>
              </a:rPr>
              <a:t>One of our members reported selling a car on Facebook Market Place in just 50 minutes and made £1,200 profit</a:t>
            </a:r>
          </a:p>
          <a:p>
            <a:pPr algn="l"/>
            <a:endParaRPr lang="en-GB" sz="5600" dirty="0">
              <a:solidFill>
                <a:schemeClr val="tx1"/>
              </a:solidFill>
              <a:latin typeface="+mj-lt"/>
            </a:endParaRPr>
          </a:p>
          <a:p>
            <a:pPr algn="l"/>
            <a:r>
              <a:rPr lang="en-GB" sz="5600" dirty="0">
                <a:solidFill>
                  <a:schemeClr val="tx1"/>
                </a:solidFill>
                <a:latin typeface="+mj-lt"/>
              </a:rPr>
              <a:t>With our help and guidance, you’re on your way to freedom…</a:t>
            </a:r>
          </a:p>
          <a:p>
            <a:pPr algn="l"/>
            <a:endParaRPr lang="en-GB" sz="5600" dirty="0">
              <a:solidFill>
                <a:schemeClr val="tx1"/>
              </a:solidFill>
              <a:latin typeface="+mj-lt"/>
            </a:endParaRPr>
          </a:p>
          <a:p>
            <a:pPr algn="l"/>
            <a:r>
              <a:rPr lang="en-GB" sz="7200" b="1" dirty="0">
                <a:solidFill>
                  <a:schemeClr val="tx1"/>
                </a:solidFill>
                <a:latin typeface="+mj-lt"/>
              </a:rPr>
              <a:t>Testimonial from one of our members</a:t>
            </a:r>
            <a:r>
              <a:rPr lang="en-GB" sz="5600" b="1" dirty="0">
                <a:solidFill>
                  <a:schemeClr val="tx1"/>
                </a:solidFill>
                <a:latin typeface="+mj-lt"/>
              </a:rPr>
              <a:t>:</a:t>
            </a:r>
            <a:r>
              <a:rPr lang="en-GB" sz="5600" dirty="0">
                <a:solidFill>
                  <a:schemeClr val="tx1"/>
                </a:solidFill>
                <a:latin typeface="+mj-lt"/>
              </a:rPr>
              <a:t> </a:t>
            </a:r>
          </a:p>
          <a:p>
            <a:pPr algn="l"/>
            <a:r>
              <a:rPr lang="en-GB" sz="4800" dirty="0">
                <a:solidFill>
                  <a:schemeClr val="tx1"/>
                </a:solidFill>
                <a:latin typeface="+mj-lt"/>
              </a:rPr>
              <a:t>Thank you guys! My life has changed so much. I was lost and didn’t know what I was going to do after losing my job. You have helped me into a business I love and I’m making some serious money.</a:t>
            </a:r>
          </a:p>
          <a:p>
            <a:pPr algn="l"/>
            <a:r>
              <a:rPr lang="en-GB" sz="4800" dirty="0">
                <a:solidFill>
                  <a:schemeClr val="tx1"/>
                </a:solidFill>
                <a:latin typeface="+mj-lt"/>
              </a:rPr>
              <a:t>I sold a Nissan </a:t>
            </a:r>
            <a:r>
              <a:rPr lang="en-GB" sz="4800" dirty="0" err="1">
                <a:solidFill>
                  <a:schemeClr val="tx1"/>
                </a:solidFill>
                <a:latin typeface="+mj-lt"/>
              </a:rPr>
              <a:t>Elgrand</a:t>
            </a:r>
            <a:r>
              <a:rPr lang="en-GB" sz="4800" dirty="0">
                <a:solidFill>
                  <a:schemeClr val="tx1"/>
                </a:solidFill>
                <a:latin typeface="+mj-lt"/>
              </a:rPr>
              <a:t> recently for £10,250 after only paying £6,700 for it, making a fantastic profit of £3,550. My total this month is £8,870 so far and still a week to go.</a:t>
            </a:r>
          </a:p>
          <a:p>
            <a:pPr algn="l"/>
            <a:r>
              <a:rPr lang="en-GB" sz="4800" dirty="0">
                <a:solidFill>
                  <a:schemeClr val="tx1"/>
                </a:solidFill>
                <a:latin typeface="+mj-lt"/>
              </a:rPr>
              <a:t>I will highly recommend you guys anytime, my future is set now and I’m a better person for it.</a:t>
            </a:r>
          </a:p>
          <a:p>
            <a:pPr algn="l"/>
            <a:endParaRPr lang="en-GB" sz="4800" dirty="0">
              <a:solidFill>
                <a:schemeClr val="tx1"/>
              </a:solidFill>
              <a:latin typeface="+mj-lt"/>
            </a:endParaRPr>
          </a:p>
          <a:p>
            <a:pPr algn="l"/>
            <a:r>
              <a:rPr lang="en-GB" sz="4800" dirty="0">
                <a:solidFill>
                  <a:schemeClr val="tx1"/>
                </a:solidFill>
                <a:latin typeface="+mj-lt"/>
              </a:rPr>
              <a:t>Respect  Scott Harvey</a:t>
            </a:r>
          </a:p>
          <a:p>
            <a:endParaRPr lang="en-GB" sz="5600" dirty="0">
              <a:solidFill>
                <a:schemeClr val="tx1"/>
              </a:solidFill>
              <a:latin typeface="+mj-lt"/>
            </a:endParaRPr>
          </a:p>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147" y="4209110"/>
            <a:ext cx="2645791" cy="59680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3727" y="5140735"/>
            <a:ext cx="1542310" cy="1542310"/>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3256" y="1447700"/>
            <a:ext cx="1911222" cy="716978"/>
          </a:xfrm>
          <a:prstGeom prst="rect">
            <a:avLst/>
          </a:prstGeom>
        </p:spPr>
      </p:pic>
    </p:spTree>
    <p:extLst>
      <p:ext uri="{BB962C8B-B14F-4D97-AF65-F5344CB8AC3E}">
        <p14:creationId xmlns:p14="http://schemas.microsoft.com/office/powerpoint/2010/main" val="36009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06F9-3414-C395-857C-800E460817F1}"/>
              </a:ext>
            </a:extLst>
          </p:cNvPr>
          <p:cNvSpPr>
            <a:spLocks noGrp="1"/>
          </p:cNvSpPr>
          <p:nvPr>
            <p:ph type="title"/>
          </p:nvPr>
        </p:nvSpPr>
        <p:spPr/>
        <p:txBody>
          <a:bodyPr/>
          <a:lstStyle/>
          <a:p>
            <a:r>
              <a:rPr lang="en-GB" dirty="0"/>
              <a:t>Broker Our Cars!</a:t>
            </a:r>
          </a:p>
        </p:txBody>
      </p:sp>
      <p:pic>
        <p:nvPicPr>
          <p:cNvPr id="3" name="Picture 2">
            <a:extLst>
              <a:ext uri="{FF2B5EF4-FFF2-40B4-BE49-F238E27FC236}">
                <a16:creationId xmlns:a16="http://schemas.microsoft.com/office/drawing/2014/main" id="{5207B609-F88E-985F-E1D0-0C00564A16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933" y="407565"/>
            <a:ext cx="1725002" cy="1725002"/>
          </a:xfrm>
          <a:prstGeom prst="rect">
            <a:avLst/>
          </a:prstGeom>
        </p:spPr>
      </p:pic>
      <p:pic>
        <p:nvPicPr>
          <p:cNvPr id="4" name="Picture 3">
            <a:hlinkClick r:id="rId3"/>
            <a:extLst>
              <a:ext uri="{FF2B5EF4-FFF2-40B4-BE49-F238E27FC236}">
                <a16:creationId xmlns:a16="http://schemas.microsoft.com/office/drawing/2014/main" id="{F116E5C7-DFD6-D0A6-758D-717619780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92" y="6083802"/>
            <a:ext cx="1646776" cy="617773"/>
          </a:xfrm>
          <a:prstGeom prst="rect">
            <a:avLst/>
          </a:prstGeom>
        </p:spPr>
      </p:pic>
      <p:pic>
        <p:nvPicPr>
          <p:cNvPr id="5" name="Picture 4">
            <a:extLst>
              <a:ext uri="{FF2B5EF4-FFF2-40B4-BE49-F238E27FC236}">
                <a16:creationId xmlns:a16="http://schemas.microsoft.com/office/drawing/2014/main" id="{5DD28267-8313-8495-6209-B6AA8EA043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5538" y="6104772"/>
            <a:ext cx="2645791" cy="596803"/>
          </a:xfrm>
          <a:prstGeom prst="rect">
            <a:avLst/>
          </a:prstGeom>
        </p:spPr>
      </p:pic>
      <p:sp>
        <p:nvSpPr>
          <p:cNvPr id="8" name="TextBox 7">
            <a:extLst>
              <a:ext uri="{FF2B5EF4-FFF2-40B4-BE49-F238E27FC236}">
                <a16:creationId xmlns:a16="http://schemas.microsoft.com/office/drawing/2014/main" id="{BB528966-605A-8BCE-85BE-E56BFCD1D6B2}"/>
              </a:ext>
            </a:extLst>
          </p:cNvPr>
          <p:cNvSpPr txBox="1"/>
          <p:nvPr/>
        </p:nvSpPr>
        <p:spPr>
          <a:xfrm>
            <a:off x="680321" y="2333589"/>
            <a:ext cx="10570614" cy="3662541"/>
          </a:xfrm>
          <a:prstGeom prst="rect">
            <a:avLst/>
          </a:prstGeom>
          <a:noFill/>
        </p:spPr>
        <p:txBody>
          <a:bodyPr wrap="square">
            <a:spAutoFit/>
          </a:bodyPr>
          <a:lstStyle/>
          <a:p>
            <a:r>
              <a:rPr lang="en-GB" sz="1800" dirty="0"/>
              <a:t>What is a Broker? </a:t>
            </a:r>
          </a:p>
          <a:p>
            <a:endParaRPr lang="en-GB" sz="1800" dirty="0"/>
          </a:p>
          <a:p>
            <a:r>
              <a:rPr lang="en-GB" sz="1400" dirty="0"/>
              <a:t>A broker is a person who acts on behalf of a company selling, and a company or person buying. The broker introduces them to each other, to successfully complete a deal and then the broker receives a commission for doing so.</a:t>
            </a:r>
          </a:p>
          <a:p>
            <a:r>
              <a:rPr lang="en-GB" sz="1400" dirty="0"/>
              <a:t> </a:t>
            </a:r>
          </a:p>
          <a:p>
            <a:r>
              <a:rPr lang="en-GB" sz="1400" dirty="0"/>
              <a:t>You don’t have to buy our cars, if you do not wish too, just broker them!</a:t>
            </a:r>
          </a:p>
          <a:p>
            <a:endParaRPr lang="en-GB" sz="1400" dirty="0"/>
          </a:p>
          <a:p>
            <a:r>
              <a:rPr lang="en-GB" sz="1400" dirty="0"/>
              <a:t>Maybe you don’t have the funds to actually buy, or maybe, you just don’t have room to keep the car until you sell it? Whatever your reason, this does not stop you becoming involved in this very lucrative business!</a:t>
            </a:r>
          </a:p>
          <a:p>
            <a:endParaRPr lang="en-GB" sz="1400" dirty="0"/>
          </a:p>
          <a:p>
            <a:r>
              <a:rPr lang="en-GB" sz="1400" dirty="0"/>
              <a:t>Become one of our Car Brokers! </a:t>
            </a:r>
          </a:p>
          <a:p>
            <a:endParaRPr lang="en-GB" sz="1400" dirty="0"/>
          </a:p>
          <a:p>
            <a:r>
              <a:rPr lang="en-GB" sz="1400" dirty="0"/>
              <a:t>Buy or broker our cars, its all the same to us, as we make our money from selling our cars! So, unlike a franchise, we do not need to charge any on-going fees, whatsoever!</a:t>
            </a:r>
          </a:p>
          <a:p>
            <a:endParaRPr lang="en-GB" sz="1400" dirty="0"/>
          </a:p>
          <a:p>
            <a:r>
              <a:rPr lang="en-GB" sz="1400" dirty="0"/>
              <a:t>Broker continues on the next page:</a:t>
            </a:r>
          </a:p>
        </p:txBody>
      </p:sp>
    </p:spTree>
    <p:extLst>
      <p:ext uri="{BB962C8B-B14F-4D97-AF65-F5344CB8AC3E}">
        <p14:creationId xmlns:p14="http://schemas.microsoft.com/office/powerpoint/2010/main" val="3160986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34" y="644164"/>
            <a:ext cx="9213322" cy="1080938"/>
          </a:xfrm>
        </p:spPr>
        <p:txBody>
          <a:bodyPr>
            <a:normAutofit/>
          </a:bodyPr>
          <a:lstStyle/>
          <a:p>
            <a:r>
              <a:rPr lang="en-GB" dirty="0"/>
              <a:t>Our Broker Business Model</a:t>
            </a:r>
          </a:p>
        </p:txBody>
      </p:sp>
      <p:sp>
        <p:nvSpPr>
          <p:cNvPr id="3" name="Content Placeholder 2"/>
          <p:cNvSpPr>
            <a:spLocks noGrp="1"/>
          </p:cNvSpPr>
          <p:nvPr>
            <p:ph idx="1"/>
          </p:nvPr>
        </p:nvSpPr>
        <p:spPr>
          <a:xfrm>
            <a:off x="95434" y="2103136"/>
            <a:ext cx="12096566" cy="3599316"/>
          </a:xfrm>
        </p:spPr>
        <p:txBody>
          <a:bodyPr>
            <a:noAutofit/>
          </a:bodyPr>
          <a:lstStyle/>
          <a:p>
            <a:pPr marL="0" indent="0">
              <a:buNone/>
            </a:pPr>
            <a:r>
              <a:rPr lang="en-GB" sz="1400" dirty="0"/>
              <a:t>You can broker, (Sell our cars), if you don’t have the funds or don’t wish to purchase them, yourself! Ideally, do both!</a:t>
            </a:r>
          </a:p>
          <a:p>
            <a:pPr marL="0" indent="0">
              <a:buNone/>
            </a:pPr>
            <a:r>
              <a:rPr lang="en-GB" sz="1400" dirty="0"/>
              <a:t>So, apart from the joining fee, there are no other costs involved.</a:t>
            </a:r>
          </a:p>
          <a:p>
            <a:pPr marL="0" indent="0">
              <a:buNone/>
            </a:pPr>
            <a:r>
              <a:rPr lang="en-GB" sz="1400" dirty="0"/>
              <a:t>You’ll have access to our list of cars and other items at the trade prices we need for them. You simply add on your required mark up. So, if we are asking £5000 trade money, you add on the commission you require. We can guide you on the right price for a quick sale. As a broker, you can easily broker 5 cars in a day and make thousands. Imagine if you sold a few of our more expensive cars… Thousands can be made with just one sale. We offer the following:</a:t>
            </a:r>
          </a:p>
          <a:p>
            <a:r>
              <a:rPr lang="en-GB" sz="1600" dirty="0"/>
              <a:t>Trade cars from £500 | Super-Cars | Hyper-Cars | Hi-End Watches | Motorcycles</a:t>
            </a:r>
          </a:p>
          <a:p>
            <a:pPr marL="0" indent="0">
              <a:buNone/>
            </a:pPr>
            <a:r>
              <a:rPr lang="en-GB" sz="1400" dirty="0"/>
              <a:t>You’ll have enough details in our app that’s needed to find “potential buyers” and full instructions on how to do this. Don’t forget family and friends to help spread the word and using Facebook business pages. Email local garages as the are always looking for new stock. All vehicles must be sold at trade prices, unless you actually buy the vehicle yourself, then you can sell at any price you see fit ,with our guidance.</a:t>
            </a:r>
          </a:p>
          <a:p>
            <a:pPr marL="0" indent="0">
              <a:buNone/>
            </a:pPr>
            <a:r>
              <a:rPr lang="en-GB" sz="1400" dirty="0"/>
              <a:t>Simply offer our cars, super and hyper-cars, hi end watches, even motorbikes and build up your contacts to create your own, successful brokerage. As your list of buyers grows, simply add them to your own WhatsApp Business and list our vehicles for everyone to see at once.</a:t>
            </a:r>
          </a:p>
          <a:p>
            <a:r>
              <a:rPr lang="en-GB" sz="1600" dirty="0"/>
              <a:t>We’ll help you gain trade buying customers with full instructions and </a:t>
            </a:r>
            <a:r>
              <a:rPr lang="en-GB" sz="1600"/>
              <a:t>guidance using </a:t>
            </a:r>
            <a:r>
              <a:rPr lang="en-GB" sz="1600" dirty="0"/>
              <a:t>our 30 </a:t>
            </a:r>
            <a:r>
              <a:rPr lang="en-GB" sz="1600"/>
              <a:t>years plus, </a:t>
            </a:r>
            <a:r>
              <a:rPr lang="en-GB" sz="1600" dirty="0"/>
              <a:t>experience </a:t>
            </a:r>
          </a:p>
          <a:p>
            <a:pPr marL="0" indent="0">
              <a:buNone/>
            </a:pPr>
            <a:r>
              <a:rPr lang="en-GB" sz="1400" dirty="0"/>
              <a:t>When you get a customers that’s interested, just pass the enquiry to us and we do the rest for you!</a:t>
            </a:r>
          </a:p>
          <a:p>
            <a:pPr marL="0" indent="0">
              <a:buNone/>
            </a:pPr>
            <a:r>
              <a:rPr lang="en-GB" sz="1400" dirty="0"/>
              <a:t>All commissions due are paid out weekly, every Friday and we never claw back any commissions paid!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139" y="393124"/>
            <a:ext cx="1801145" cy="1801145"/>
          </a:xfrm>
          <a:prstGeom prst="rect">
            <a:avLst/>
          </a:prstGeo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9567" y="6015490"/>
            <a:ext cx="1646776" cy="617773"/>
          </a:xfrm>
          <a:prstGeom prst="rect">
            <a:avLst/>
          </a:prstGeom>
        </p:spPr>
      </p:pic>
    </p:spTree>
    <p:extLst>
      <p:ext uri="{BB962C8B-B14F-4D97-AF65-F5344CB8AC3E}">
        <p14:creationId xmlns:p14="http://schemas.microsoft.com/office/powerpoint/2010/main" val="1904491555"/>
      </p:ext>
    </p:extLst>
  </p:cSld>
  <p:clrMapOvr>
    <a:masterClrMapping/>
  </p:clrMapOvr>
</p:sld>
</file>

<file path=ppt/theme/theme1.xml><?xml version="1.0" encoding="utf-8"?>
<a:theme xmlns:a="http://schemas.openxmlformats.org/drawingml/2006/main" name="Berli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58861</TotalTime>
  <Words>3028</Words>
  <Application>Microsoft Office PowerPoint</Application>
  <PresentationFormat>Widescreen</PresentationFormat>
  <Paragraphs>177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 Light</vt:lpstr>
      <vt:lpstr>Copperplate Gothic Bold</vt:lpstr>
      <vt:lpstr>Trebuchet MS</vt:lpstr>
      <vt:lpstr>Wingdings</vt:lpstr>
      <vt:lpstr>Berlin</vt:lpstr>
      <vt:lpstr>   Welcome to:   Trader Car Buyer www.tradercarbuyer.co.uk                              Freedom at your fingertips… From just £499 </vt:lpstr>
      <vt:lpstr>We have an endless supply of trade vehicles from the UK’s leading trade experts with over  30 years experience!</vt:lpstr>
      <vt:lpstr>      Our Product:   Buy our vehicles at trade prices…  Or, just sell ours – no funds required!!!  100%, trade vehicles (HPi clear or category cars ) mint condition or they might have just a few marks or dents, all types available, some still with manufactures warranties!  Our members simply login to our “members area” to see our vehicles at trade prices!  No bidding required | No auctions to deal with | No travelling required| Nationwide delivery/collection will be available at your finger tips…  Cars from £500 to Millions!  </vt:lpstr>
      <vt:lpstr>              Our Business Model:   Working from home or anywhere you chose! You’ll be able to purchase these vehicles direct from us at trade prices, from just £500, whenever you wish. No bidding is required or complicated auctions to deal with, just say you want it and follow our instructions.  We offer detailed instructions and on-going support and guidance, so no experience is required, but the love of cars is helpful.  We inspect all our vehicles and give a detailed description of the condition and if it has any known issues. You can even request a walk-around video of the vehicle you are interested in, this saves time, so no travelling is needed.  Cars are available everyday, with new ones been added all the time. So, as and when you are ready, simply visit our app and check out what’s on offer.   If you are looking for a certain type of vehicle, simply message us direct as a member, tells us what you want and we’ll search our massive data base to find that vehicle…      </vt:lpstr>
      <vt:lpstr>PowerPoint Presentation</vt:lpstr>
      <vt:lpstr>PowerPoint Presentation</vt:lpstr>
      <vt:lpstr>Work in your spare time – Earn £10,000 per month! This is not pie in the sky earnings, our current members are earning this and much more.</vt:lpstr>
      <vt:lpstr>Broker Our Cars!</vt:lpstr>
      <vt:lpstr>Our Broker Business Model</vt:lpstr>
      <vt:lpstr>We even include our Smart Repair video’s</vt:lpstr>
      <vt:lpstr>Optional Website: £299  (Not included in our packages)</vt:lpstr>
      <vt:lpstr>Questions &amp; Answers</vt:lpstr>
      <vt:lpstr>Questions &amp; Answers con’t</vt:lpstr>
      <vt:lpstr>  Our full trader package, includes the following: £695   </vt:lpstr>
      <vt:lpstr>Broker Only Package £499</vt:lpstr>
      <vt:lpstr>In a nut shell…</vt:lpstr>
      <vt:lpstr>If you would like to discuss our opportunity in more detail, or have any questions?  Please contact; Emma Slater to arrange a call meeting: Email her at: sales@clpromotions.net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 Salvage</dc:title>
  <dc:creator>chris lake</dc:creator>
  <cp:lastModifiedBy>User</cp:lastModifiedBy>
  <cp:revision>166</cp:revision>
  <dcterms:created xsi:type="dcterms:W3CDTF">2019-01-11T18:01:27Z</dcterms:created>
  <dcterms:modified xsi:type="dcterms:W3CDTF">2024-09-10T13:46:39Z</dcterms:modified>
</cp:coreProperties>
</file>